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5" r:id="rId3"/>
    <p:sldId id="286" r:id="rId4"/>
    <p:sldId id="280" r:id="rId5"/>
    <p:sldId id="287" r:id="rId6"/>
    <p:sldId id="276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pen Sans Bold" panose="020B0604020202020204" charset="0"/>
      <p:regular r:id="rId12"/>
    </p:embeddedFont>
    <p:embeddedFont>
      <p:font typeface="Open Sans Light Bold" panose="020B0604020202020204" charset="0"/>
      <p:regular r:id="rId13"/>
    </p:embeddedFont>
    <p:embeddedFont>
      <p:font typeface="Open Sans Light Italics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-tar.lt/portal/lt/legalAct/420f4dd0927c11e9ae2e9d61b1f977b3/asr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vsc.lrv.lt/lt/struktura-ir-kontaktai/asmenu-aptarnavimas" TargetMode="External"/><Relationship Id="rId2" Type="http://schemas.openxmlformats.org/officeDocument/2006/relationships/hyperlink" Target="mailto:info@nvsc.l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m.lrv.lt/lt/duk-2" TargetMode="External"/><Relationship Id="rId5" Type="http://schemas.openxmlformats.org/officeDocument/2006/relationships/hyperlink" Target="mailto:versloklientai@registrucentras.lt" TargetMode="External"/><Relationship Id="rId4" Type="http://schemas.openxmlformats.org/officeDocument/2006/relationships/hyperlink" Target="https://nvsc.lrv.lt/lt/dazniausiai-uzduodami-klausimai-7/poveikio-visuomenes-sveikatai-vertinimas-pvs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590550"/>
            <a:ext cx="12427762" cy="11468100"/>
          </a:xfrm>
          <a:prstGeom prst="rect">
            <a:avLst/>
          </a:prstGeom>
          <a:solidFill>
            <a:srgbClr val="273755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rcRect t="24271" b="34730"/>
          <a:stretch>
            <a:fillRect/>
          </a:stretch>
        </p:blipFill>
        <p:spPr>
          <a:xfrm>
            <a:off x="0" y="-228600"/>
            <a:ext cx="18573750" cy="107442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761925" y="1941096"/>
            <a:ext cx="10001651" cy="6399002"/>
            <a:chOff x="0" y="-28575"/>
            <a:chExt cx="13335534" cy="8532004"/>
          </a:xfrm>
        </p:grpSpPr>
        <p:sp>
          <p:nvSpPr>
            <p:cNvPr id="5" name="TextBox 5"/>
            <p:cNvSpPr txBox="1"/>
            <p:nvPr/>
          </p:nvSpPr>
          <p:spPr>
            <a:xfrm>
              <a:off x="0" y="1845036"/>
              <a:ext cx="13335533" cy="3979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900"/>
                </a:lnSpc>
              </a:pPr>
              <a:r>
                <a:rPr lang="lt-LT" sz="6000" spc="79" dirty="0">
                  <a:solidFill>
                    <a:schemeClr val="accent6">
                      <a:lumMod val="75000"/>
                    </a:schemeClr>
                  </a:solidFill>
                  <a:latin typeface="Open Sans Light Bold"/>
                </a:rPr>
                <a:t>SAZ REGISTRAVIMAS:</a:t>
              </a:r>
            </a:p>
            <a:p>
              <a:pPr algn="r">
                <a:lnSpc>
                  <a:spcPts val="7900"/>
                </a:lnSpc>
              </a:pPr>
              <a:r>
                <a:rPr lang="lt-LT" sz="6000" spc="79" dirty="0">
                  <a:solidFill>
                    <a:schemeClr val="accent6">
                      <a:lumMod val="75000"/>
                    </a:schemeClr>
                  </a:solidFill>
                  <a:latin typeface="Open Sans Light Bold"/>
                </a:rPr>
                <a:t>situacija, problema, sprendimas</a:t>
              </a:r>
              <a:endParaRPr lang="en-US" sz="6000" spc="79" dirty="0">
                <a:solidFill>
                  <a:schemeClr val="accent6">
                    <a:lumMod val="75000"/>
                  </a:schemeClr>
                </a:solidFill>
                <a:latin typeface="Open Sans Light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746641"/>
              <a:ext cx="13335533" cy="756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799"/>
                </a:lnSpc>
              </a:pPr>
              <a:r>
                <a:rPr lang="lt-LT" sz="3199" spc="31" dirty="0">
                  <a:solidFill>
                    <a:srgbClr val="F9FCFF"/>
                  </a:solidFill>
                  <a:latin typeface="Open Sans Light Italics"/>
                </a:rPr>
                <a:t>Aplinkos viceministrė Monika Juodvalkė</a:t>
              </a:r>
              <a:endParaRPr lang="en-US" sz="3199" spc="31" dirty="0">
                <a:solidFill>
                  <a:srgbClr val="F9FCFF"/>
                </a:solidFill>
                <a:latin typeface="Open Sans Light Itali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" y="-28575"/>
              <a:ext cx="13335532" cy="678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160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427762" y="2553339"/>
            <a:ext cx="6293303" cy="60348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52400" y="-190500"/>
            <a:ext cx="6420966" cy="10668000"/>
          </a:xfrm>
          <a:prstGeom prst="rect">
            <a:avLst/>
          </a:prstGeom>
          <a:solidFill>
            <a:srgbClr val="273755"/>
          </a:solidFill>
        </p:spPr>
      </p:sp>
      <p:sp>
        <p:nvSpPr>
          <p:cNvPr id="4" name="TextBox 4"/>
          <p:cNvSpPr txBox="1"/>
          <p:nvPr/>
        </p:nvSpPr>
        <p:spPr>
          <a:xfrm>
            <a:off x="345094" y="1819116"/>
            <a:ext cx="5459904" cy="50518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endParaRPr lang="lt-LT" sz="5400" spc="-240" dirty="0">
              <a:solidFill>
                <a:srgbClr val="FFC000"/>
              </a:solidFill>
              <a:latin typeface="Open Sans Bold"/>
            </a:endParaRPr>
          </a:p>
          <a:p>
            <a:pPr>
              <a:lnSpc>
                <a:spcPts val="8000"/>
              </a:lnSpc>
            </a:pPr>
            <a:r>
              <a:rPr lang="lt-LT" sz="5400" spc="-240" dirty="0">
                <a:solidFill>
                  <a:srgbClr val="FFC000"/>
                </a:solidFill>
                <a:latin typeface="Open Sans Bold"/>
              </a:rPr>
              <a:t>SAZ registravimo</a:t>
            </a:r>
          </a:p>
          <a:p>
            <a:pPr>
              <a:lnSpc>
                <a:spcPts val="8000"/>
              </a:lnSpc>
            </a:pPr>
            <a:r>
              <a:rPr lang="lt-LT" sz="5400" spc="-240" dirty="0">
                <a:solidFill>
                  <a:srgbClr val="FFC000"/>
                </a:solidFill>
                <a:latin typeface="Open Sans Bold"/>
              </a:rPr>
              <a:t>spartinimas</a:t>
            </a:r>
          </a:p>
          <a:p>
            <a:pPr>
              <a:lnSpc>
                <a:spcPts val="8000"/>
              </a:lnSpc>
            </a:pPr>
            <a:endParaRPr lang="lt-LT" sz="5400" spc="-240" dirty="0">
              <a:solidFill>
                <a:schemeClr val="bg1"/>
              </a:solidFill>
              <a:latin typeface="Open Sans Bold"/>
            </a:endParaRPr>
          </a:p>
          <a:p>
            <a:pPr>
              <a:lnSpc>
                <a:spcPts val="8000"/>
              </a:lnSpc>
            </a:pPr>
            <a:r>
              <a:rPr lang="en-US" sz="5400" spc="-240" dirty="0">
                <a:solidFill>
                  <a:schemeClr val="bg1"/>
                </a:solidFill>
                <a:latin typeface="Open Sans Bold"/>
              </a:rPr>
              <a:t>S</a:t>
            </a:r>
            <a:r>
              <a:rPr lang="lt-LT" sz="5400" spc="-240" dirty="0" err="1">
                <a:solidFill>
                  <a:schemeClr val="bg1"/>
                </a:solidFill>
                <a:latin typeface="Open Sans Bold"/>
              </a:rPr>
              <a:t>ituacija</a:t>
            </a:r>
            <a:r>
              <a:rPr lang="lt-LT" sz="5400" spc="-240" dirty="0">
                <a:solidFill>
                  <a:schemeClr val="bg1"/>
                </a:solidFill>
                <a:latin typeface="Open Sans Bold"/>
              </a:rPr>
              <a:t>:</a:t>
            </a:r>
            <a:endParaRPr lang="en-US" sz="5400" spc="-240" dirty="0">
              <a:solidFill>
                <a:schemeClr val="bg1"/>
              </a:solidFill>
              <a:latin typeface="Open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766060" y="876300"/>
            <a:ext cx="10607540" cy="9110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lt-LT" sz="28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Specialiųjų žemės naudojimo sąlygų įstatyme (SŽNSĮ) įtvirtinta: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lt-LT" sz="2800" b="0" i="0" u="none" strike="noStrike" dirty="0">
              <a:solidFill>
                <a:schemeClr val="accent2"/>
              </a:solidFill>
              <a:effectLst/>
              <a:ea typeface="Open Sans Bold" panose="020B0604020202020204" charset="0"/>
              <a:cs typeface="Open Sans Bold" panose="020B0604020202020204" charset="0"/>
            </a:endParaRP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AutoNum type="arabicPlain"/>
            </a:pPr>
            <a:r>
              <a:rPr lang="lt-LT" sz="28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prievolė</a:t>
            </a:r>
            <a:r>
              <a:rPr lang="lt-LT" sz="2800" b="0" i="0" u="none" strike="noStrike" dirty="0">
                <a:solidFill>
                  <a:srgbClr val="000000"/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 veiklai, kuri nurodyta </a:t>
            </a:r>
            <a:r>
              <a:rPr lang="lt-LT" sz="2800" b="0" i="0" u="none" strike="noStrike" dirty="0">
                <a:solidFill>
                  <a:srgbClr val="000000"/>
                </a:solidFill>
                <a:effectLst/>
                <a:ea typeface="Open Sans Bold" panose="020B0604020202020204" charset="0"/>
                <a:cs typeface="Open Sans Bold" panose="020B0604020202020204" charset="0"/>
                <a:hlinkClick r:id="rId2"/>
              </a:rPr>
              <a:t>SŽNSĮ 2–4 prieduose</a:t>
            </a:r>
            <a:r>
              <a:rPr lang="lt-LT" sz="2800" b="0" i="0" u="none" strike="noStrike" dirty="0">
                <a:solidFill>
                  <a:srgbClr val="000000"/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, nustatyti sanitarinės apsaugos zonas (SAZ) ir nuo 2023-01-01 jas įregistruoti NTR;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AutoNum type="arabicPlain"/>
            </a:pPr>
            <a:endParaRPr lang="lt-LT" sz="2800" b="0" i="0" u="none" strike="noStrike" dirty="0">
              <a:solidFill>
                <a:srgbClr val="000000"/>
              </a:solidFill>
              <a:effectLst/>
              <a:ea typeface="Open Sans Bold" panose="020B0604020202020204" charset="0"/>
              <a:cs typeface="Open Sans Bold" panose="020B0604020202020204" charset="0"/>
            </a:endParaRP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AutoNum type="arabicPlain"/>
            </a:pPr>
            <a:r>
              <a:rPr lang="lt-LT" sz="28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sąvoka</a:t>
            </a:r>
            <a:r>
              <a:rPr lang="lt-LT" sz="2800" b="0" i="0" u="none" strike="noStrike" dirty="0">
                <a:solidFill>
                  <a:srgbClr val="000000"/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 „</a:t>
            </a:r>
            <a:r>
              <a:rPr lang="lt-LT" sz="2800" b="1" i="0" dirty="0">
                <a:solidFill>
                  <a:srgbClr val="000000"/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Sanitarinės apsaugos zona</a:t>
            </a:r>
            <a:r>
              <a:rPr lang="lt-LT" sz="2800" b="0" i="0" dirty="0">
                <a:solidFill>
                  <a:srgbClr val="000000"/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 – </a:t>
            </a:r>
            <a:r>
              <a:rPr lang="lt-LT" sz="2800" i="0" dirty="0">
                <a:solidFill>
                  <a:srgbClr val="000000"/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aplink stacionarų taršos šaltinį arba kelis šaltinius esanti teritorija, kurioje dėl galimo neigiamo planuojamos ar vykdomos ūkinės veiklos poveikio visuomenės sveikatai galioja šiuo įstatymu nustatytos specialiosios žemės naudojimo sąlygos</a:t>
            </a:r>
            <a:r>
              <a:rPr lang="lt-LT" sz="2800" b="0" i="0" dirty="0">
                <a:solidFill>
                  <a:srgbClr val="000000"/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.“ 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AutoNum type="arabicPlain"/>
            </a:pPr>
            <a:endParaRPr lang="lt-LT" sz="2800" dirty="0">
              <a:solidFill>
                <a:srgbClr val="000000"/>
              </a:solidFill>
              <a:ea typeface="Open Sans Bold" panose="020B0604020202020204" charset="0"/>
              <a:cs typeface="Open Sans Bold" panose="020B0604020202020204" charset="0"/>
            </a:endParaRP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AutoNum type="arabicPlain"/>
            </a:pP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a typeface="Open Sans Bold" panose="020B0604020202020204" charset="0"/>
                <a:cs typeface="Open Sans Bold" panose="020B0604020202020204" charset="0"/>
              </a:rPr>
              <a:t>draudimai</a:t>
            </a:r>
            <a:r>
              <a:rPr lang="lt-LT" sz="2800" dirty="0">
                <a:solidFill>
                  <a:srgbClr val="000000"/>
                </a:solidFill>
                <a:ea typeface="Open Sans Bold" panose="020B0604020202020204" charset="0"/>
                <a:cs typeface="Open Sans Bold" panose="020B0604020202020204" charset="0"/>
              </a:rPr>
              <a:t> SAZ (ž</a:t>
            </a:r>
            <a:r>
              <a:rPr lang="lt-LT" sz="2800" b="0" i="0" u="none" strike="noStrike" dirty="0">
                <a:solidFill>
                  <a:srgbClr val="000000"/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emės naudojimo sąlygos) – ūkinės veiklos apribojimai (pvz., draudžiama statyti gyvenamuosius namus ir kt.).</a:t>
            </a:r>
            <a:endParaRPr lang="lt-LT" sz="2800" dirty="0">
              <a:effectLst/>
              <a:ea typeface="Open Sans Bold" panose="020B0604020202020204" charset="0"/>
              <a:cs typeface="Open Sans Bold" panose="020B060402020202020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lt-LT" sz="2800" b="0" i="0" u="none" strike="noStrike" dirty="0">
              <a:solidFill>
                <a:srgbClr val="000000"/>
              </a:solidFill>
              <a:effectLst/>
              <a:ea typeface="Open Sans Bold" panose="020B0604020202020204" charset="0"/>
              <a:cs typeface="Open Sans Bold" panose="020B060402020202020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lt-LT" sz="2800" b="0" i="0" u="none" strike="noStrike" dirty="0">
              <a:solidFill>
                <a:srgbClr val="000000"/>
              </a:solidFill>
              <a:effectLst/>
              <a:ea typeface="Open Sans Bold" panose="020B0604020202020204" charset="0"/>
              <a:cs typeface="Open Sans Bold" panose="020B060402020202020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! </a:t>
            </a:r>
            <a:r>
              <a:rPr lang="lt-LT" sz="28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SAZ iki šiol nenustatytos, o įregistruotų yra tik kelios dešimtys (VMI duomenimis yra apie 7000 veiklos vykdytojų, o RC duomenimis SAZ registruota tik 30).</a:t>
            </a:r>
            <a:endParaRPr lang="lt-LT" sz="2800" b="1" dirty="0">
              <a:solidFill>
                <a:schemeClr val="accent6">
                  <a:lumMod val="75000"/>
                </a:schemeClr>
              </a:solidFill>
              <a:effectLst/>
              <a:ea typeface="Open Sans Bold" panose="020B0604020202020204" charset="0"/>
              <a:cs typeface="Open Sans Bold" panose="020B060402020202020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lt-LT" sz="2000" dirty="0"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</a:br>
            <a:br>
              <a:rPr lang="lt-LT" sz="2000" dirty="0"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</a:br>
            <a:endParaRPr lang="lt-LT" sz="2000" b="1" dirty="0"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8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52400" y="-190500"/>
            <a:ext cx="6420966" cy="10668000"/>
          </a:xfrm>
          <a:prstGeom prst="rect">
            <a:avLst/>
          </a:prstGeom>
          <a:solidFill>
            <a:srgbClr val="273755"/>
          </a:solidFill>
        </p:spPr>
      </p:sp>
      <p:sp>
        <p:nvSpPr>
          <p:cNvPr id="4" name="TextBox 4"/>
          <p:cNvSpPr txBox="1"/>
          <p:nvPr/>
        </p:nvSpPr>
        <p:spPr>
          <a:xfrm>
            <a:off x="345094" y="1819116"/>
            <a:ext cx="5459904" cy="50518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endParaRPr lang="lt-LT" sz="5400" spc="-240" dirty="0">
              <a:solidFill>
                <a:srgbClr val="FFC000"/>
              </a:solidFill>
              <a:latin typeface="Open Sans Bold"/>
            </a:endParaRPr>
          </a:p>
          <a:p>
            <a:pPr>
              <a:lnSpc>
                <a:spcPts val="8000"/>
              </a:lnSpc>
            </a:pPr>
            <a:r>
              <a:rPr lang="lt-LT" sz="5400" spc="-240" dirty="0">
                <a:solidFill>
                  <a:srgbClr val="FFC000"/>
                </a:solidFill>
                <a:latin typeface="Open Sans Bold"/>
              </a:rPr>
              <a:t>SAZ registravimo</a:t>
            </a:r>
          </a:p>
          <a:p>
            <a:pPr>
              <a:lnSpc>
                <a:spcPts val="8000"/>
              </a:lnSpc>
            </a:pPr>
            <a:r>
              <a:rPr lang="lt-LT" sz="5400" spc="-240" dirty="0">
                <a:solidFill>
                  <a:srgbClr val="FFC000"/>
                </a:solidFill>
                <a:latin typeface="Open Sans Bold"/>
              </a:rPr>
              <a:t>spartinimas</a:t>
            </a:r>
          </a:p>
          <a:p>
            <a:pPr>
              <a:lnSpc>
                <a:spcPts val="8000"/>
              </a:lnSpc>
            </a:pPr>
            <a:endParaRPr lang="lt-LT" sz="5400" spc="-240" dirty="0">
              <a:solidFill>
                <a:schemeClr val="bg1"/>
              </a:solidFill>
              <a:latin typeface="Open Sans Bold"/>
            </a:endParaRPr>
          </a:p>
          <a:p>
            <a:pPr>
              <a:lnSpc>
                <a:spcPts val="8000"/>
              </a:lnSpc>
            </a:pPr>
            <a:r>
              <a:rPr lang="lt-LT" sz="5400" spc="-240" dirty="0">
                <a:solidFill>
                  <a:schemeClr val="bg1"/>
                </a:solidFill>
                <a:latin typeface="Open Sans Bold"/>
              </a:rPr>
              <a:t>Problemos:</a:t>
            </a:r>
            <a:endParaRPr lang="en-US" sz="5400" spc="-240" dirty="0">
              <a:solidFill>
                <a:schemeClr val="bg1"/>
              </a:solidFill>
              <a:latin typeface="Open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553200" y="2324100"/>
            <a:ext cx="11389706" cy="6524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t-LT" sz="2800" b="1" dirty="0">
                <a:solidFill>
                  <a:srgbClr val="000000"/>
                </a:solidFill>
                <a:ea typeface="Open Sans Bold" panose="020B0604020202020204" charset="0"/>
                <a:cs typeface="Open Sans Bold" panose="020B0604020202020204" charset="0"/>
              </a:rPr>
              <a:t>Nesuvaldyta rizika, kai SAZ (jų nenustačius) </a:t>
            </a:r>
            <a:r>
              <a:rPr lang="lt-LT" sz="2800" b="1" dirty="0">
                <a:solidFill>
                  <a:schemeClr val="accent6">
                    <a:lumMod val="75000"/>
                  </a:schemeClr>
                </a:solidFill>
                <a:ea typeface="Open Sans Bold" panose="020B0604020202020204" charset="0"/>
                <a:cs typeface="Open Sans Bold" panose="020B0604020202020204" charset="0"/>
              </a:rPr>
              <a:t>nesilaikoma veiklos draudimų</a:t>
            </a:r>
            <a:r>
              <a:rPr lang="lt-LT" sz="2800" b="1" dirty="0">
                <a:solidFill>
                  <a:srgbClr val="000000"/>
                </a:solidFill>
                <a:ea typeface="Open Sans Bold" panose="020B0604020202020204" charset="0"/>
                <a:cs typeface="Open Sans Bold" panose="020B0604020202020204" charset="0"/>
              </a:rPr>
              <a:t>. </a:t>
            </a:r>
            <a:r>
              <a:rPr lang="lt-LT" sz="2800" b="1" i="0" u="none" strike="noStrike" dirty="0">
                <a:solidFill>
                  <a:srgbClr val="000000"/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Pagal SŽNSĮ specialiosios žemės naudojimo sąlygos (ūkinės veiklos apribojimai) </a:t>
            </a:r>
            <a:r>
              <a:rPr lang="lt-LT" sz="28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taikomos, kai SAZ nustatyta ir įregistruota</a:t>
            </a:r>
            <a:r>
              <a:rPr lang="lt-LT" sz="2800" b="1" i="0" u="none" strike="noStrike" dirty="0">
                <a:solidFill>
                  <a:srgbClr val="000000"/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. </a:t>
            </a:r>
          </a:p>
          <a:p>
            <a:endParaRPr lang="lt-LT" sz="2800" b="1" i="0" u="none" strike="noStrike" dirty="0">
              <a:solidFill>
                <a:srgbClr val="000000"/>
              </a:solidFill>
              <a:effectLst/>
              <a:ea typeface="Open Sans Bold" panose="020B0604020202020204" charset="0"/>
              <a:cs typeface="Open Sans Bold" panose="020B0604020202020204" charset="0"/>
            </a:endParaRPr>
          </a:p>
          <a:p>
            <a:endParaRPr lang="lt-LT" sz="2800" b="1" i="0" u="none" strike="noStrike" dirty="0">
              <a:solidFill>
                <a:srgbClr val="000000"/>
              </a:solidFill>
              <a:effectLst/>
              <a:ea typeface="Open Sans Bold" panose="020B0604020202020204" charset="0"/>
              <a:cs typeface="Open Sans Bold" panose="020B0604020202020204" charset="0"/>
            </a:endParaRPr>
          </a:p>
          <a:p>
            <a:endParaRPr lang="lt-LT" sz="2800" b="1" i="0" u="none" strike="noStrike" dirty="0">
              <a:solidFill>
                <a:srgbClr val="000000"/>
              </a:solidFill>
              <a:effectLst/>
              <a:ea typeface="Open Sans Bold" panose="020B0604020202020204" charset="0"/>
              <a:cs typeface="Open Sans Bold" panose="020B0604020202020204" charset="0"/>
            </a:endParaRPr>
          </a:p>
          <a:p>
            <a:r>
              <a:rPr lang="lt-LT" sz="2800" b="1" i="0" u="none" strike="noStrike" dirty="0">
                <a:solidFill>
                  <a:srgbClr val="000000"/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Nuo </a:t>
            </a:r>
            <a:r>
              <a:rPr lang="lt-LT" sz="28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2025-01-01</a:t>
            </a:r>
            <a:r>
              <a:rPr lang="lt-LT" sz="2800" b="1" i="0" u="none" strike="noStrike" dirty="0">
                <a:solidFill>
                  <a:srgbClr val="000000"/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 </a:t>
            </a:r>
            <a:r>
              <a:rPr lang="lt-LT" sz="28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veikla</a:t>
            </a:r>
            <a:r>
              <a:rPr lang="lt-LT" sz="2800" b="1" i="0" u="none" strike="noStrike" dirty="0">
                <a:solidFill>
                  <a:srgbClr val="000000"/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, dėl kurios nenustatytos ir neįregistruotos SAZ (kai SAZ nustatyti privaloma) bus </a:t>
            </a:r>
            <a:r>
              <a:rPr lang="lt-LT" sz="28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negalima</a:t>
            </a:r>
            <a:r>
              <a:rPr lang="lt-LT" sz="2800" b="1" i="0" u="none" strike="noStrike" dirty="0">
                <a:solidFill>
                  <a:srgbClr val="000000"/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. </a:t>
            </a:r>
          </a:p>
          <a:p>
            <a:endParaRPr lang="lt-LT" sz="2800" b="1" i="0" u="none" strike="noStrike" dirty="0">
              <a:solidFill>
                <a:srgbClr val="000000"/>
              </a:solidFill>
              <a:effectLst/>
              <a:ea typeface="Open Sans Bold" panose="020B0604020202020204" charset="0"/>
              <a:cs typeface="Open Sans Bold" panose="020B0604020202020204" charset="0"/>
            </a:endParaRPr>
          </a:p>
          <a:p>
            <a:endParaRPr lang="lt-LT" sz="2800" b="1" i="0" u="none" strike="noStrike" dirty="0">
              <a:solidFill>
                <a:srgbClr val="000000"/>
              </a:solidFill>
              <a:effectLst/>
              <a:ea typeface="Open Sans Bold" panose="020B0604020202020204" charset="0"/>
              <a:cs typeface="Open Sans Bold" panose="020B0604020202020204" charset="0"/>
            </a:endParaRPr>
          </a:p>
          <a:p>
            <a:endParaRPr lang="lt-LT" sz="2800" b="1" i="0" u="none" strike="noStrike" dirty="0">
              <a:solidFill>
                <a:srgbClr val="000000"/>
              </a:solidFill>
              <a:effectLst/>
              <a:ea typeface="Open Sans Bold" panose="020B0604020202020204" charset="0"/>
              <a:cs typeface="Open Sans Bold" panose="020B0604020202020204" charset="0"/>
            </a:endParaRPr>
          </a:p>
          <a:p>
            <a:r>
              <a:rPr lang="lt-LT" sz="2800" b="1" i="0" u="none" strike="noStrike" dirty="0">
                <a:solidFill>
                  <a:srgbClr val="000000"/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Manytina, kad yra veiklos vykdytojų, kurie </a:t>
            </a:r>
            <a:r>
              <a:rPr lang="lt-LT" sz="28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nežino</a:t>
            </a:r>
            <a:r>
              <a:rPr lang="lt-LT" sz="2800" b="1" i="0" u="none" strike="noStrike" dirty="0">
                <a:solidFill>
                  <a:srgbClr val="000000"/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 teisinio reguliavimo ir prievolės atitinkamais atvejais nustatyti SAZ. </a:t>
            </a:r>
            <a:endParaRPr lang="lt-LT" sz="2800" b="1" dirty="0">
              <a:effectLst/>
              <a:ea typeface="Open Sans Bold" panose="020B0604020202020204" charset="0"/>
              <a:cs typeface="Open Sans Bold" panose="020B060402020202020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lt-LT" sz="2000" dirty="0"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</a:br>
            <a:br>
              <a:rPr lang="lt-LT" sz="2000" dirty="0"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</a:br>
            <a:endParaRPr lang="lt-LT" sz="2000" b="1" dirty="0"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18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52400" y="-190500"/>
            <a:ext cx="6420966" cy="10668000"/>
          </a:xfrm>
          <a:prstGeom prst="rect">
            <a:avLst/>
          </a:prstGeom>
          <a:solidFill>
            <a:srgbClr val="273755"/>
          </a:solidFill>
        </p:spPr>
      </p:sp>
      <p:sp>
        <p:nvSpPr>
          <p:cNvPr id="4" name="TextBox 4"/>
          <p:cNvSpPr txBox="1"/>
          <p:nvPr/>
        </p:nvSpPr>
        <p:spPr>
          <a:xfrm>
            <a:off x="345094" y="1819116"/>
            <a:ext cx="5459904" cy="50518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endParaRPr lang="lt-LT" sz="5400" spc="-240" dirty="0">
              <a:solidFill>
                <a:srgbClr val="FFC000"/>
              </a:solidFill>
              <a:latin typeface="Open Sans Bold"/>
            </a:endParaRPr>
          </a:p>
          <a:p>
            <a:pPr>
              <a:lnSpc>
                <a:spcPts val="8000"/>
              </a:lnSpc>
            </a:pPr>
            <a:r>
              <a:rPr lang="lt-LT" sz="5400" spc="-240" dirty="0">
                <a:solidFill>
                  <a:srgbClr val="FFC000"/>
                </a:solidFill>
                <a:latin typeface="Open Sans Bold"/>
              </a:rPr>
              <a:t>SAZ registravimo</a:t>
            </a:r>
          </a:p>
          <a:p>
            <a:pPr>
              <a:lnSpc>
                <a:spcPts val="8000"/>
              </a:lnSpc>
            </a:pPr>
            <a:r>
              <a:rPr lang="lt-LT" sz="5400" spc="-240" dirty="0">
                <a:solidFill>
                  <a:srgbClr val="FFC000"/>
                </a:solidFill>
                <a:latin typeface="Open Sans Bold"/>
              </a:rPr>
              <a:t>spartinimas</a:t>
            </a:r>
          </a:p>
          <a:p>
            <a:pPr>
              <a:lnSpc>
                <a:spcPts val="8000"/>
              </a:lnSpc>
            </a:pPr>
            <a:endParaRPr lang="lt-LT" sz="5400" spc="-240" dirty="0">
              <a:solidFill>
                <a:schemeClr val="bg1"/>
              </a:solidFill>
              <a:latin typeface="Open Sans Bold"/>
            </a:endParaRPr>
          </a:p>
          <a:p>
            <a:pPr>
              <a:lnSpc>
                <a:spcPts val="8000"/>
              </a:lnSpc>
            </a:pPr>
            <a:r>
              <a:rPr lang="lt-LT" sz="5400" spc="-240" dirty="0">
                <a:solidFill>
                  <a:schemeClr val="bg1"/>
                </a:solidFill>
                <a:latin typeface="Open Sans Bold"/>
              </a:rPr>
              <a:t>Sprendimas:</a:t>
            </a:r>
            <a:endParaRPr lang="en-US" sz="5400" spc="-240" dirty="0">
              <a:solidFill>
                <a:schemeClr val="bg1"/>
              </a:solidFill>
              <a:latin typeface="Open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477000" y="723900"/>
            <a:ext cx="11465906" cy="8987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lt-LT" sz="2800" b="1" dirty="0">
                <a:solidFill>
                  <a:schemeClr val="accent6">
                    <a:lumMod val="75000"/>
                  </a:schemeClr>
                </a:solidFill>
                <a:ea typeface="Open Sans Bold" panose="020B0604020202020204" charset="0"/>
                <a:cs typeface="Open Sans Bold" panose="020B0604020202020204" charset="0"/>
              </a:rPr>
              <a:t>A  I</a:t>
            </a:r>
            <a:r>
              <a:rPr lang="lt-LT" sz="28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nformuoti veiklos vykdytojus apie prievolę nustatyti SAZ: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lt-LT" sz="2800" dirty="0">
              <a:solidFill>
                <a:srgbClr val="000000"/>
              </a:solidFill>
              <a:ea typeface="Open Sans Bold" panose="020B0604020202020204" charset="0"/>
              <a:cs typeface="Open Sans Bold" panose="020B0604020202020204" charset="0"/>
            </a:endParaRP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lt-LT" sz="2800" b="0" i="0" u="none" strike="noStrike" dirty="0">
                <a:solidFill>
                  <a:srgbClr val="000000"/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Valstybinė mokesčių inspekcija </a:t>
            </a:r>
            <a:r>
              <a:rPr lang="lt-LT" sz="28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(VMI) išsiųs žinutes</a:t>
            </a:r>
            <a:r>
              <a:rPr lang="lt-LT" sz="2800" b="0" i="0" u="none" strike="noStrike" dirty="0">
                <a:solidFill>
                  <a:srgbClr val="000000"/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 veiklos vykdytojams informuodama, kad jų veikla galimai patenka į veiklų, dėl kurių reikia nustatyti SAZ, sąrašą. Žinutėje būtų </a:t>
            </a:r>
            <a:r>
              <a:rPr lang="lt-LT" sz="28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nuoroda į AM svetainę</a:t>
            </a:r>
            <a:r>
              <a:rPr lang="lt-LT" sz="2800" b="0" i="0" u="none" strike="noStrike" dirty="0">
                <a:solidFill>
                  <a:srgbClr val="000000"/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;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lt-LT" sz="2800" dirty="0">
              <a:solidFill>
                <a:srgbClr val="000000"/>
              </a:solidFill>
              <a:ea typeface="Open Sans Bold" panose="020B0604020202020204" charset="0"/>
              <a:cs typeface="Open Sans Bold" panose="020B0604020202020204" charset="0"/>
            </a:endParaRP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lt-LT" sz="2800" b="0" i="0" u="none" strike="noStrike" dirty="0">
                <a:solidFill>
                  <a:srgbClr val="000000"/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AM svetainėje patalpinama </a:t>
            </a:r>
            <a:r>
              <a:rPr lang="lt-LT" sz="28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informacija apie SAZ</a:t>
            </a:r>
            <a:r>
              <a:rPr lang="lt-LT" sz="2800" b="0" i="0" u="none" strike="noStrike" dirty="0">
                <a:solidFill>
                  <a:srgbClr val="000000"/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, konsultacijų galimybę ir įrankis, leidžiantis </a:t>
            </a:r>
            <a:r>
              <a:rPr lang="lt-LT" sz="28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pasitikrinti</a:t>
            </a:r>
            <a:r>
              <a:rPr lang="lt-LT" sz="2800" b="0" i="0" u="none" strike="noStrike" dirty="0">
                <a:solidFill>
                  <a:srgbClr val="000000"/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, ar konkrečiai veiklai (įvertinus veiklos pajėgumus) reikia nustatyti SAZ.</a:t>
            </a:r>
            <a:endParaRPr lang="lt-LT" sz="2800" dirty="0">
              <a:effectLst/>
              <a:ea typeface="Open Sans Bold" panose="020B0604020202020204" charset="0"/>
              <a:cs typeface="Open Sans Bold" panose="020B060402020202020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lt-LT" sz="2800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lt-LT" sz="2800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lt-LT" sz="2800" b="1" dirty="0">
                <a:solidFill>
                  <a:schemeClr val="accent6">
                    <a:lumMod val="75000"/>
                  </a:schemeClr>
                </a:solidFill>
                <a:ea typeface="Open Sans Bold" panose="020B0604020202020204" charset="0"/>
                <a:cs typeface="Open Sans Bold" panose="020B0604020202020204" charset="0"/>
              </a:rPr>
              <a:t>B   </a:t>
            </a:r>
            <a:r>
              <a:rPr lang="lt-LT" sz="28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</a:rPr>
              <a:t>Prievolės nustatyti SAZ pasitikrinimas (AM kuriamas viešas įrankis): </a:t>
            </a:r>
            <a:endParaRPr lang="lt-LT" sz="2800" b="1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lt-LT" sz="2800" dirty="0"/>
          </a:p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lt-LT" sz="2800" dirty="0">
                <a:ea typeface="Open Sans Bold" panose="020B0604020202020204" charset="0"/>
                <a:cs typeface="Open Sans Bold" panose="020B0604020202020204" charset="0"/>
              </a:rPr>
              <a:t>Paieška </a:t>
            </a: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a typeface="Open Sans Bold" panose="020B0604020202020204" charset="0"/>
                <a:cs typeface="Open Sans Bold" panose="020B0604020202020204" charset="0"/>
              </a:rPr>
              <a:t>pagal JA kodą </a:t>
            </a:r>
            <a:r>
              <a:rPr lang="lt-LT" sz="2800" b="0" i="0" u="none" strike="noStrike" dirty="0">
                <a:solidFill>
                  <a:srgbClr val="000000"/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(pasinaudojant VMI ir ŽŪM duomenimis) gaunama informacija apie veiklą ir jos pobūdį. </a:t>
            </a:r>
          </a:p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AutoNum type="arabicPeriod"/>
            </a:pPr>
            <a:endParaRPr lang="lt-LT" sz="2800" dirty="0">
              <a:solidFill>
                <a:srgbClr val="000000"/>
              </a:solidFill>
              <a:ea typeface="Open Sans Bold" panose="020B0604020202020204" charset="0"/>
              <a:cs typeface="Open Sans Bold" panose="020B0604020202020204" charset="0"/>
            </a:endParaRPr>
          </a:p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lt-LT" sz="2800" dirty="0">
                <a:solidFill>
                  <a:srgbClr val="000000"/>
                </a:solidFill>
                <a:ea typeface="Open Sans Bold" panose="020B0604020202020204" charset="0"/>
                <a:cs typeface="Open Sans Bold" panose="020B0604020202020204" charset="0"/>
              </a:rPr>
              <a:t>Veiklos, dėl kurių reikia SAZ, </a:t>
            </a:r>
            <a:r>
              <a:rPr lang="lt-LT" sz="2800" dirty="0">
                <a:ea typeface="Open Sans Bold" panose="020B0604020202020204" charset="0"/>
                <a:cs typeface="Open Sans Bold" panose="020B0604020202020204" charset="0"/>
              </a:rPr>
              <a:t>paieška</a:t>
            </a: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a typeface="Open Sans Bold" panose="020B0604020202020204" charset="0"/>
                <a:cs typeface="Open Sans Bold" panose="020B0604020202020204" charset="0"/>
              </a:rPr>
              <a:t> pagal SŽNSĮ</a:t>
            </a:r>
            <a:r>
              <a:rPr lang="lt-LT" sz="2800" dirty="0">
                <a:solidFill>
                  <a:srgbClr val="000000"/>
                </a:solidFill>
                <a:ea typeface="Open Sans Bold" panose="020B0604020202020204" charset="0"/>
                <a:cs typeface="Open Sans Bold" panose="020B0604020202020204" charset="0"/>
              </a:rPr>
              <a:t> 2-4 priedus;</a:t>
            </a:r>
          </a:p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AutoNum type="arabicPeriod"/>
            </a:pPr>
            <a:endParaRPr lang="lt-LT" sz="2800" dirty="0">
              <a:solidFill>
                <a:srgbClr val="000000"/>
              </a:solidFill>
              <a:ea typeface="Open Sans Bold" panose="020B0604020202020204" charset="0"/>
              <a:cs typeface="Open Sans Bold" panose="020B0604020202020204" charset="0"/>
            </a:endParaRPr>
          </a:p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lt-LT" sz="2800" dirty="0">
                <a:solidFill>
                  <a:srgbClr val="000000"/>
                </a:solidFill>
                <a:ea typeface="Open Sans Bold" panose="020B0604020202020204" charset="0"/>
                <a:cs typeface="Open Sans Bold" panose="020B0604020202020204" charset="0"/>
              </a:rPr>
              <a:t>Jeigu SŽNS</a:t>
            </a:r>
            <a:r>
              <a:rPr lang="lt-LT" sz="2800" b="0" i="0" u="none" strike="noStrike" dirty="0">
                <a:solidFill>
                  <a:srgbClr val="000000"/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Į 2–4 prieduose nurodyta, kad šiai veiklai reikia nustatyti SAZ – apie tai </a:t>
            </a:r>
            <a:r>
              <a:rPr lang="lt-LT" sz="2800" b="0" i="0" u="none" strike="noStrike" dirty="0">
                <a:solidFill>
                  <a:schemeClr val="accent2"/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gaunama informacija</a:t>
            </a:r>
            <a:r>
              <a:rPr lang="lt-LT" sz="2800" b="0" i="0" u="none" strike="noStrike" dirty="0">
                <a:solidFill>
                  <a:srgbClr val="000000"/>
                </a:solidFill>
                <a:effectLst/>
                <a:ea typeface="Open Sans Bold" panose="020B0604020202020204" charset="0"/>
                <a:cs typeface="Open Sans Bold" panose="020B0604020202020204" charset="0"/>
              </a:rPr>
              <a:t>. </a:t>
            </a:r>
            <a:br>
              <a:rPr lang="lt-LT" sz="2400" dirty="0"/>
            </a:br>
            <a:endParaRPr lang="lt-LT" sz="2400" b="1" dirty="0"/>
          </a:p>
        </p:txBody>
      </p:sp>
    </p:spTree>
    <p:extLst>
      <p:ext uri="{BB962C8B-B14F-4D97-AF65-F5344CB8AC3E}">
        <p14:creationId xmlns:p14="http://schemas.microsoft.com/office/powerpoint/2010/main" val="3794004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52400" y="-190500"/>
            <a:ext cx="6420966" cy="10668000"/>
          </a:xfrm>
          <a:prstGeom prst="rect">
            <a:avLst/>
          </a:prstGeom>
          <a:solidFill>
            <a:srgbClr val="273755"/>
          </a:solidFill>
        </p:spPr>
      </p:sp>
      <p:sp>
        <p:nvSpPr>
          <p:cNvPr id="4" name="TextBox 4"/>
          <p:cNvSpPr txBox="1"/>
          <p:nvPr/>
        </p:nvSpPr>
        <p:spPr>
          <a:xfrm>
            <a:off x="345094" y="1819116"/>
            <a:ext cx="5459904" cy="50518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endParaRPr lang="lt-LT" sz="5400" spc="-240" dirty="0">
              <a:solidFill>
                <a:srgbClr val="FFC000"/>
              </a:solidFill>
              <a:latin typeface="Open Sans Bold"/>
            </a:endParaRPr>
          </a:p>
          <a:p>
            <a:pPr>
              <a:lnSpc>
                <a:spcPts val="8000"/>
              </a:lnSpc>
            </a:pPr>
            <a:r>
              <a:rPr lang="lt-LT" sz="5400" spc="-240" dirty="0">
                <a:solidFill>
                  <a:srgbClr val="FFC000"/>
                </a:solidFill>
                <a:latin typeface="Open Sans Bold"/>
              </a:rPr>
              <a:t>SAZ registravimo</a:t>
            </a:r>
          </a:p>
          <a:p>
            <a:pPr>
              <a:lnSpc>
                <a:spcPts val="8000"/>
              </a:lnSpc>
            </a:pPr>
            <a:r>
              <a:rPr lang="lt-LT" sz="5400" spc="-240" dirty="0">
                <a:solidFill>
                  <a:srgbClr val="FFC000"/>
                </a:solidFill>
                <a:latin typeface="Open Sans Bold"/>
              </a:rPr>
              <a:t>spartinimas</a:t>
            </a:r>
          </a:p>
          <a:p>
            <a:pPr>
              <a:lnSpc>
                <a:spcPts val="8000"/>
              </a:lnSpc>
            </a:pPr>
            <a:endParaRPr lang="lt-LT" sz="5400" spc="-240" dirty="0">
              <a:solidFill>
                <a:schemeClr val="bg1"/>
              </a:solidFill>
              <a:latin typeface="Open Sans Bold"/>
            </a:endParaRPr>
          </a:p>
          <a:p>
            <a:pPr>
              <a:lnSpc>
                <a:spcPts val="8000"/>
              </a:lnSpc>
            </a:pPr>
            <a:r>
              <a:rPr lang="en-US" sz="5400" spc="-240" dirty="0" err="1">
                <a:solidFill>
                  <a:schemeClr val="bg1"/>
                </a:solidFill>
                <a:latin typeface="Open Sans Bold"/>
              </a:rPr>
              <a:t>Konsultavimas</a:t>
            </a:r>
            <a:r>
              <a:rPr lang="lt-LT" sz="5400" spc="-240" dirty="0">
                <a:solidFill>
                  <a:schemeClr val="bg1"/>
                </a:solidFill>
                <a:latin typeface="Open Sans Bold"/>
              </a:rPr>
              <a:t>:</a:t>
            </a:r>
            <a:endParaRPr lang="en-US" sz="5400" spc="-240" dirty="0">
              <a:solidFill>
                <a:schemeClr val="bg1"/>
              </a:solidFill>
              <a:latin typeface="Open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509982" y="342185"/>
            <a:ext cx="10787418" cy="9754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rtl="0" fontAlgn="base"/>
            <a:r>
              <a:rPr lang="lt-LT" sz="1800" b="0" i="0" dirty="0">
                <a:solidFill>
                  <a:srgbClr val="000000"/>
                </a:solidFill>
                <a:effectLst/>
              </a:rPr>
              <a:t> </a:t>
            </a:r>
            <a:r>
              <a:rPr lang="lt-LT" sz="28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algn="just" rtl="0" fontAlgn="base"/>
            <a:r>
              <a:rPr lang="en-US" sz="2600" b="1" i="1" dirty="0">
                <a:solidFill>
                  <a:schemeClr val="accent6">
                    <a:lumMod val="75000"/>
                  </a:schemeClr>
                </a:solidFill>
                <a:effectLst/>
              </a:rPr>
              <a:t>1. </a:t>
            </a:r>
            <a:r>
              <a:rPr lang="lt-LT" sz="2600" b="1" i="1" dirty="0">
                <a:solidFill>
                  <a:schemeClr val="accent6">
                    <a:lumMod val="75000"/>
                  </a:schemeClr>
                </a:solidFill>
                <a:effectLst/>
              </a:rPr>
              <a:t>Ar įmonei taikomas reikalavimas nustatyti </a:t>
            </a:r>
            <a:r>
              <a:rPr lang="en-US" sz="2600" b="1" i="1" dirty="0">
                <a:solidFill>
                  <a:schemeClr val="accent6">
                    <a:lumMod val="75000"/>
                  </a:schemeClr>
                </a:solidFill>
                <a:effectLst/>
              </a:rPr>
              <a:t>SAZ</a:t>
            </a:r>
            <a:r>
              <a:rPr lang="lt-LT" sz="2600" b="1" i="1" dirty="0">
                <a:solidFill>
                  <a:schemeClr val="accent6">
                    <a:lumMod val="75000"/>
                  </a:schemeClr>
                </a:solidFill>
                <a:effectLst/>
              </a:rPr>
              <a:t>? Kaip </a:t>
            </a:r>
            <a:r>
              <a:rPr lang="en-US" sz="2600" b="1" i="1" dirty="0">
                <a:solidFill>
                  <a:schemeClr val="accent6">
                    <a:lumMod val="75000"/>
                  </a:schemeClr>
                </a:solidFill>
                <a:effectLst/>
              </a:rPr>
              <a:t>SAZ </a:t>
            </a:r>
            <a:r>
              <a:rPr lang="lt-LT" sz="2600" b="1" i="1" dirty="0">
                <a:solidFill>
                  <a:schemeClr val="accent6">
                    <a:lumMod val="75000"/>
                  </a:schemeClr>
                </a:solidFill>
                <a:effectLst/>
              </a:rPr>
              <a:t>nustatoma atliekant poveikio visuomenės sveikatai vertinimo procedūrą?</a:t>
            </a:r>
            <a:r>
              <a:rPr lang="lt-LT" sz="2600" b="1" i="0" dirty="0">
                <a:solidFill>
                  <a:schemeClr val="accent6">
                    <a:lumMod val="75000"/>
                  </a:schemeClr>
                </a:solidFill>
                <a:effectLst/>
              </a:rPr>
              <a:t> </a:t>
            </a:r>
            <a:endParaRPr lang="en-US" sz="2600" b="1" i="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algn="just" rtl="0" fontAlgn="base"/>
            <a:endParaRPr lang="lt-LT" sz="2600" b="1" i="0" dirty="0">
              <a:solidFill>
                <a:srgbClr val="000000"/>
              </a:solidFill>
              <a:effectLst/>
            </a:endParaRPr>
          </a:p>
          <a:p>
            <a:pPr algn="just" rtl="0" fontAlgn="base"/>
            <a:r>
              <a:rPr lang="lt-LT" sz="2600" b="0" i="0" dirty="0">
                <a:solidFill>
                  <a:srgbClr val="000000"/>
                </a:solidFill>
                <a:effectLst/>
              </a:rPr>
              <a:t>Šiais klausimais konsultuoja Nacionalinis visuomenės sveikatos centras prie Sveikatos apsaugos ministerijos el. paštu </a:t>
            </a:r>
            <a:r>
              <a:rPr lang="lt-LT" sz="2600" b="0" i="0" u="sng" strike="noStrike" dirty="0" err="1">
                <a:solidFill>
                  <a:srgbClr val="0563C1"/>
                </a:solidFill>
                <a:effectLst/>
                <a:hlinkClick r:id="rId2"/>
              </a:rPr>
              <a:t>info@nvsc.lt</a:t>
            </a:r>
            <a:r>
              <a:rPr lang="lt-LT" sz="2600" b="0" i="0" dirty="0">
                <a:solidFill>
                  <a:srgbClr val="000000"/>
                </a:solidFill>
                <a:effectLst/>
              </a:rPr>
              <a:t>, bendruoju telefono numeriu (8 5) 264 96 76 ar svetainėje nurodytais adresais: </a:t>
            </a:r>
            <a:r>
              <a:rPr lang="lt-LT" sz="2600" b="0" i="0" u="sng" strike="noStrike" dirty="0">
                <a:solidFill>
                  <a:srgbClr val="0563C1"/>
                </a:solidFill>
                <a:effectLst/>
                <a:hlinkClick r:id="rId3"/>
              </a:rPr>
              <a:t>https://nvsc.lrv.lt/lt/struktura-ir-kontaktai/asmenu-aptarnavimas</a:t>
            </a:r>
            <a:r>
              <a:rPr lang="lt-LT" sz="2600" b="0" i="0" dirty="0">
                <a:solidFill>
                  <a:srgbClr val="000000"/>
                </a:solidFill>
                <a:effectLst/>
              </a:rPr>
              <a:t>  </a:t>
            </a:r>
          </a:p>
          <a:p>
            <a:pPr algn="just" rtl="0" fontAlgn="base"/>
            <a:r>
              <a:rPr lang="lt-LT" sz="2600" b="0" i="0" dirty="0">
                <a:solidFill>
                  <a:srgbClr val="000000"/>
                </a:solidFill>
                <a:effectLst/>
              </a:rPr>
              <a:t>Atsakymus taip pat galima rasti interneto svetainėje Dažniausiai užduodamų klausimų skiltyje „Poveikio visuomenės sveikatai vertinimas (PVSV)“: </a:t>
            </a:r>
          </a:p>
          <a:p>
            <a:pPr algn="just" rtl="0" fontAlgn="base"/>
            <a:r>
              <a:rPr lang="lt-LT" sz="2600" b="0" i="0" u="sng" strike="noStrike" dirty="0">
                <a:solidFill>
                  <a:srgbClr val="0563C1"/>
                </a:solidFill>
                <a:effectLst/>
                <a:hlinkClick r:id="rId4"/>
              </a:rPr>
              <a:t>https://nvsc.lrv.lt/lt/dazniausiai-uzduodami-klausimai-7/poveikio-visuomenes-sveikatai-vertinimas-pvsv</a:t>
            </a:r>
            <a:r>
              <a:rPr lang="lt-LT" sz="26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algn="just" rtl="0" fontAlgn="base"/>
            <a:r>
              <a:rPr lang="lt-LT" sz="2600" b="0" i="0" dirty="0">
                <a:solidFill>
                  <a:srgbClr val="000000"/>
                </a:solidFill>
                <a:effectLst/>
              </a:rPr>
              <a:t>  </a:t>
            </a:r>
          </a:p>
          <a:p>
            <a:pPr algn="just" rtl="0" fontAlgn="base"/>
            <a:r>
              <a:rPr lang="en-US" sz="2600" b="1" i="1" dirty="0">
                <a:solidFill>
                  <a:schemeClr val="accent6">
                    <a:lumMod val="75000"/>
                  </a:schemeClr>
                </a:solidFill>
                <a:effectLst/>
              </a:rPr>
              <a:t>2. </a:t>
            </a:r>
            <a:r>
              <a:rPr lang="lt-LT" sz="2600" b="1" i="1" dirty="0">
                <a:solidFill>
                  <a:schemeClr val="accent6">
                    <a:lumMod val="75000"/>
                  </a:schemeClr>
                </a:solidFill>
                <a:effectLst/>
              </a:rPr>
              <a:t>Ar įmonė gali nustatyti </a:t>
            </a:r>
            <a:r>
              <a:rPr lang="en-US" sz="2600" b="1" i="1" dirty="0">
                <a:solidFill>
                  <a:schemeClr val="accent6">
                    <a:lumMod val="75000"/>
                  </a:schemeClr>
                </a:solidFill>
                <a:effectLst/>
              </a:rPr>
              <a:t>SAZ </a:t>
            </a:r>
            <a:r>
              <a:rPr lang="lt-LT" sz="2600" b="1" i="1" dirty="0">
                <a:solidFill>
                  <a:schemeClr val="accent6">
                    <a:lumMod val="75000"/>
                  </a:schemeClr>
                </a:solidFill>
                <a:effectLst/>
              </a:rPr>
              <a:t>„klaidos taisymo“ pagrindais?</a:t>
            </a:r>
            <a:r>
              <a:rPr lang="lt-LT" sz="2600" b="1" i="0" dirty="0">
                <a:solidFill>
                  <a:schemeClr val="accent6">
                    <a:lumMod val="75000"/>
                  </a:schemeClr>
                </a:solidFill>
                <a:effectLst/>
              </a:rPr>
              <a:t> </a:t>
            </a:r>
          </a:p>
          <a:p>
            <a:pPr algn="just" rtl="0" fontAlgn="base"/>
            <a:r>
              <a:rPr lang="lt-LT" sz="2600" b="0" i="0" dirty="0">
                <a:solidFill>
                  <a:srgbClr val="000000"/>
                </a:solidFill>
                <a:effectLst/>
              </a:rPr>
              <a:t>Šiais klausimais konsultuoja Nacionalinė žemės tarnyba prie Aplinkos ministerijos tel. 8 706 85180 ir 8 706 85026. </a:t>
            </a:r>
          </a:p>
          <a:p>
            <a:pPr algn="just" rtl="0" fontAlgn="base"/>
            <a:r>
              <a:rPr lang="lt-LT" sz="2600" b="1" i="0" dirty="0">
                <a:solidFill>
                  <a:srgbClr val="000000"/>
                </a:solidFill>
                <a:effectLst/>
              </a:rPr>
              <a:t> </a:t>
            </a:r>
            <a:r>
              <a:rPr lang="lt-LT" sz="26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algn="just" rtl="0" fontAlgn="base"/>
            <a:r>
              <a:rPr lang="en-US" sz="2600" b="1" i="1" dirty="0">
                <a:solidFill>
                  <a:schemeClr val="accent6">
                    <a:lumMod val="75000"/>
                  </a:schemeClr>
                </a:solidFill>
                <a:effectLst/>
              </a:rPr>
              <a:t>3. </a:t>
            </a:r>
            <a:r>
              <a:rPr lang="lt-LT" sz="2600" b="1" i="1" dirty="0">
                <a:solidFill>
                  <a:schemeClr val="accent6">
                    <a:lumMod val="75000"/>
                  </a:schemeClr>
                </a:solidFill>
                <a:effectLst/>
              </a:rPr>
              <a:t>Kaip nustatytą </a:t>
            </a:r>
            <a:r>
              <a:rPr lang="en-US" sz="2600" b="1" i="1" dirty="0">
                <a:solidFill>
                  <a:schemeClr val="accent6">
                    <a:lumMod val="75000"/>
                  </a:schemeClr>
                </a:solidFill>
                <a:effectLst/>
              </a:rPr>
              <a:t>SAZ </a:t>
            </a:r>
            <a:r>
              <a:rPr lang="lt-LT" sz="2600" b="1" i="1" dirty="0">
                <a:solidFill>
                  <a:schemeClr val="accent6">
                    <a:lumMod val="75000"/>
                  </a:schemeClr>
                </a:solidFill>
                <a:effectLst/>
              </a:rPr>
              <a:t>įregistruoti Nekilnojamojo turto registre?</a:t>
            </a:r>
            <a:r>
              <a:rPr lang="lt-LT" sz="2600" b="1" i="0" dirty="0">
                <a:solidFill>
                  <a:schemeClr val="accent6">
                    <a:lumMod val="75000"/>
                  </a:schemeClr>
                </a:solidFill>
                <a:effectLst/>
              </a:rPr>
              <a:t> </a:t>
            </a:r>
          </a:p>
          <a:p>
            <a:pPr rtl="0" fontAlgn="base"/>
            <a:r>
              <a:rPr lang="lt-LT" sz="2600" b="0" i="0" dirty="0">
                <a:solidFill>
                  <a:srgbClr val="000000"/>
                </a:solidFill>
                <a:effectLst/>
              </a:rPr>
              <a:t>Šiais klausimais konsultuoja VĮ Registrų centras: el. </a:t>
            </a:r>
            <a:r>
              <a:rPr lang="lt-LT" sz="2600" b="0" i="0">
                <a:solidFill>
                  <a:srgbClr val="000000"/>
                </a:solidFill>
                <a:effectLst/>
              </a:rPr>
              <a:t>pa</a:t>
            </a:r>
            <a:r>
              <a:rPr lang="lt-LT" sz="2600">
                <a:solidFill>
                  <a:srgbClr val="000000"/>
                </a:solidFill>
              </a:rPr>
              <a:t>štu</a:t>
            </a:r>
            <a:r>
              <a:rPr lang="lt-LT" sz="2600" b="0" i="0">
                <a:solidFill>
                  <a:srgbClr val="000000"/>
                </a:solidFill>
                <a:effectLst/>
              </a:rPr>
              <a:t> </a:t>
            </a:r>
            <a:r>
              <a:rPr lang="lt-LT" sz="2600" b="0" i="0" u="sng" strike="noStrike" dirty="0" err="1">
                <a:solidFill>
                  <a:srgbClr val="0563C1"/>
                </a:solidFill>
                <a:effectLst/>
                <a:hlinkClick r:id="rId5"/>
              </a:rPr>
              <a:t>versloklientai@registrucentras.lt</a:t>
            </a:r>
            <a:r>
              <a:rPr lang="lt-LT" sz="26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fontAlgn="base"/>
            <a:br>
              <a:rPr lang="lt-LT" sz="2600" dirty="0"/>
            </a:br>
            <a:r>
              <a:rPr lang="en-US" sz="2600" b="1" i="1" dirty="0">
                <a:solidFill>
                  <a:schemeClr val="accent6">
                    <a:lumMod val="75000"/>
                  </a:schemeClr>
                </a:solidFill>
              </a:rPr>
              <a:t>4.</a:t>
            </a:r>
            <a:r>
              <a:rPr lang="lt-LT" sz="2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i="1" dirty="0">
                <a:solidFill>
                  <a:schemeClr val="accent6">
                    <a:lumMod val="75000"/>
                  </a:schemeClr>
                </a:solidFill>
              </a:rPr>
              <a:t>Da</a:t>
            </a:r>
            <a:r>
              <a:rPr lang="lt-LT" sz="2600" b="1" i="1" dirty="0" err="1">
                <a:solidFill>
                  <a:schemeClr val="accent6">
                    <a:lumMod val="75000"/>
                  </a:schemeClr>
                </a:solidFill>
              </a:rPr>
              <a:t>žniausiai</a:t>
            </a:r>
            <a:r>
              <a:rPr lang="lt-LT" sz="2600" b="1" i="1" dirty="0">
                <a:solidFill>
                  <a:schemeClr val="accent6">
                    <a:lumMod val="75000"/>
                  </a:schemeClr>
                </a:solidFill>
              </a:rPr>
              <a:t> užduodamų klausimų</a:t>
            </a:r>
            <a:r>
              <a:rPr lang="en-US" sz="2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i="1" dirty="0" err="1">
                <a:solidFill>
                  <a:schemeClr val="accent6">
                    <a:lumMod val="75000"/>
                  </a:schemeClr>
                </a:solidFill>
              </a:rPr>
              <a:t>skiltis</a:t>
            </a:r>
            <a:r>
              <a:rPr lang="lt-LT" sz="2600" b="1" i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endParaRPr lang="en-US" sz="26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fontAlgn="base"/>
            <a:r>
              <a:rPr lang="lt-LT" sz="2600" u="sng" dirty="0">
                <a:solidFill>
                  <a:srgbClr val="0563C1"/>
                </a:solidFill>
                <a:hlinkClick r:id="rId6"/>
              </a:rPr>
              <a:t>https://am.lrv.lt/lt/duk-2</a:t>
            </a:r>
            <a:r>
              <a:rPr lang="lt-LT" sz="2600" dirty="0">
                <a:solidFill>
                  <a:srgbClr val="000000"/>
                </a:solidFill>
              </a:rPr>
              <a:t>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lt-LT" sz="2400" b="1" dirty="0"/>
          </a:p>
        </p:txBody>
      </p:sp>
    </p:spTree>
    <p:extLst>
      <p:ext uri="{BB962C8B-B14F-4D97-AF65-F5344CB8AC3E}">
        <p14:creationId xmlns:p14="http://schemas.microsoft.com/office/powerpoint/2010/main" val="79124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590550"/>
            <a:ext cx="12427762" cy="11468100"/>
          </a:xfrm>
          <a:prstGeom prst="rect">
            <a:avLst/>
          </a:prstGeom>
          <a:solidFill>
            <a:srgbClr val="273755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rcRect t="24271" b="34730"/>
          <a:stretch>
            <a:fillRect/>
          </a:stretch>
        </p:blipFill>
        <p:spPr>
          <a:xfrm>
            <a:off x="-34413" y="-228600"/>
            <a:ext cx="18573750" cy="107442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761925" y="1941096"/>
            <a:ext cx="10001651" cy="6399002"/>
            <a:chOff x="0" y="-28575"/>
            <a:chExt cx="13335534" cy="8532004"/>
          </a:xfrm>
        </p:grpSpPr>
        <p:sp>
          <p:nvSpPr>
            <p:cNvPr id="5" name="TextBox 5"/>
            <p:cNvSpPr txBox="1"/>
            <p:nvPr/>
          </p:nvSpPr>
          <p:spPr>
            <a:xfrm>
              <a:off x="0" y="1845036"/>
              <a:ext cx="13335533" cy="12779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900"/>
                </a:lnSpc>
              </a:pPr>
              <a:r>
                <a:rPr lang="lt-LT" sz="6000" spc="79" dirty="0">
                  <a:solidFill>
                    <a:schemeClr val="accent6">
                      <a:lumMod val="75000"/>
                    </a:schemeClr>
                  </a:solidFill>
                  <a:latin typeface="Open Sans Light Bold"/>
                </a:rPr>
                <a:t>Ačiū už dėmesį</a:t>
              </a:r>
              <a:endParaRPr lang="en-US" sz="2800" spc="79" dirty="0">
                <a:solidFill>
                  <a:srgbClr val="F9FCFF"/>
                </a:solidFill>
                <a:latin typeface="Open Sans Light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746641"/>
              <a:ext cx="13335533" cy="756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799"/>
                </a:lnSpc>
              </a:pPr>
              <a:r>
                <a:rPr lang="lt-LT" sz="3199" spc="31" dirty="0">
                  <a:solidFill>
                    <a:srgbClr val="F9FCFF"/>
                  </a:solidFill>
                  <a:latin typeface="Open Sans Light Italics"/>
                </a:rPr>
                <a:t>Aplinkos viceministrė Monika Juodvalkė</a:t>
              </a:r>
              <a:endParaRPr lang="en-US" sz="3199" spc="31" dirty="0">
                <a:solidFill>
                  <a:srgbClr val="F9FCFF"/>
                </a:solidFill>
                <a:latin typeface="Open Sans Light Itali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" y="-28575"/>
              <a:ext cx="13335532" cy="678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160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427762" y="2553339"/>
            <a:ext cx="6293303" cy="603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90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545</Words>
  <Application>Microsoft Office PowerPoint</Application>
  <PresentationFormat>Custom</PresentationFormat>
  <Paragraphs>74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Open Sans Light Bold</vt:lpstr>
      <vt:lpstr>Open Sans Light Italics</vt:lpstr>
      <vt:lpstr>Open Sans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Aplinkos ministras Simonas Gentvilas</dc:title>
  <dc:creator>Dainius Čergelis</dc:creator>
  <cp:lastModifiedBy>Monika Juodvalkė</cp:lastModifiedBy>
  <cp:revision>61</cp:revision>
  <dcterms:created xsi:type="dcterms:W3CDTF">2006-08-16T00:00:00Z</dcterms:created>
  <dcterms:modified xsi:type="dcterms:W3CDTF">2023-06-01T08:20:06Z</dcterms:modified>
  <dc:identifier>DAEyB9XZYYc</dc:identifier>
</cp:coreProperties>
</file>