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80" r:id="rId4"/>
    <p:sldId id="299" r:id="rId5"/>
    <p:sldId id="298" r:id="rId6"/>
    <p:sldId id="293" r:id="rId7"/>
    <p:sldId id="304" r:id="rId8"/>
    <p:sldId id="315" r:id="rId9"/>
    <p:sldId id="314" r:id="rId10"/>
    <p:sldId id="322" r:id="rId11"/>
    <p:sldId id="323" r:id="rId12"/>
    <p:sldId id="324" r:id="rId13"/>
    <p:sldId id="325" r:id="rId14"/>
    <p:sldId id="326" r:id="rId15"/>
    <p:sldId id="327" r:id="rId16"/>
    <p:sldId id="305" r:id="rId17"/>
    <p:sldId id="300" r:id="rId18"/>
    <p:sldId id="328" r:id="rId19"/>
    <p:sldId id="312" r:id="rId20"/>
    <p:sldId id="320" r:id="rId21"/>
    <p:sldId id="319" r:id="rId22"/>
  </p:sldIdLst>
  <p:sldSz cx="9144000" cy="6858000" type="screen4x3"/>
  <p:notesSz cx="6797675" cy="9926638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ūta Giedrienė" initials="RG" lastIdx="3" clrIdx="0">
    <p:extLst>
      <p:ext uri="{19B8F6BF-5375-455C-9EA6-DF929625EA0E}">
        <p15:presenceInfo xmlns:p15="http://schemas.microsoft.com/office/powerpoint/2012/main" userId="S-1-5-21-12604286-831459112-1253772060-209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9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Vidutinis stilius 2 – paryškinima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88" autoAdjust="0"/>
    <p:restoredTop sz="74108" autoAdjust="0"/>
  </p:normalViewPr>
  <p:slideViewPr>
    <p:cSldViewPr snapToGrid="0">
      <p:cViewPr varScale="1">
        <p:scale>
          <a:sx n="86" d="100"/>
          <a:sy n="86" d="100"/>
        </p:scale>
        <p:origin x="21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96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 dirty="0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CFD2E-88B0-4B15-834F-0B1368067611}" type="datetimeFigureOut">
              <a:rPr lang="lt-LT" smtClean="0"/>
              <a:t>2019-06-18</a:t>
            </a:fld>
            <a:endParaRPr lang="lt-LT" dirty="0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 dirty="0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5397DF-B433-4C1A-AFDC-0CB99678D53C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901369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5397DF-B433-4C1A-AFDC-0CB99678D53C}" type="slidenum">
              <a:rPr lang="lt-LT" smtClean="0"/>
              <a:t>1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5851388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4881A-A6A9-4E01-8196-65877D227494}" type="slidenum">
              <a:rPr lang="lt-LT" smtClean="0"/>
              <a:t>14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753604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5397DF-B433-4C1A-AFDC-0CB99678D53C}" type="slidenum">
              <a:rPr lang="lt-LT" smtClean="0"/>
              <a:t>17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5465220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5397DF-B433-4C1A-AFDC-0CB99678D53C}" type="slidenum">
              <a:rPr lang="lt-LT" smtClean="0"/>
              <a:t>18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215533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5397DF-B433-4C1A-AFDC-0CB99678D53C}" type="slidenum">
              <a:rPr lang="lt-LT" smtClean="0"/>
              <a:t>19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8057070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5397DF-B433-4C1A-AFDC-0CB99678D53C}" type="slidenum">
              <a:rPr lang="lt-LT" smtClean="0"/>
              <a:t>20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602314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5397DF-B433-4C1A-AFDC-0CB99678D53C}" type="slidenum">
              <a:rPr lang="lt-LT" smtClean="0"/>
              <a:t>21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7755854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5397DF-B433-4C1A-AFDC-0CB99678D53C}" type="slidenum">
              <a:rPr lang="lt-LT" smtClean="0"/>
              <a:t>2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421033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5397DF-B433-4C1A-AFDC-0CB99678D53C}" type="slidenum">
              <a:rPr lang="lt-LT" smtClean="0"/>
              <a:t>5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471836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4881A-A6A9-4E01-8196-65877D227494}" type="slidenum">
              <a:rPr lang="lt-LT" smtClean="0"/>
              <a:t>6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7073851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5397DF-B433-4C1A-AFDC-0CB99678D53C}" type="slidenum">
              <a:rPr lang="lt-LT" smtClean="0"/>
              <a:t>7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613293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5397DF-B433-4C1A-AFDC-0CB99678D53C}" type="slidenum">
              <a:rPr lang="lt-LT" smtClean="0"/>
              <a:t>8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9836575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5397DF-B433-4C1A-AFDC-0CB99678D53C}" type="slidenum">
              <a:rPr lang="lt-LT" smtClean="0"/>
              <a:t>9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5479847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4881A-A6A9-4E01-8196-65877D227494}" type="slidenum">
              <a:rPr lang="lt-LT" smtClean="0"/>
              <a:t>12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9634849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4881A-A6A9-4E01-8196-65877D227494}" type="slidenum">
              <a:rPr lang="lt-LT" smtClean="0"/>
              <a:t>13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854509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79402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6450E0B-31F9-488D-B6CC-C12961B3D94A}" type="datetimeFigureOut">
              <a:rPr lang="lt-LT" smtClean="0"/>
              <a:t>2019-06-18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85769D0-EF4F-45FE-A338-F66FDAF9BD8B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56756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aveikslėlis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0230"/>
            <a:ext cx="9144000" cy="727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892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vmi.lt/cms/ataskaitu-archyvas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mi.lt/cms/daugiausiai-i-vmi-saskaita-sumokantys-mokesciu-moketojai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llri.lt/tyrimai/lietuvos-savivaldybiu-indeksas_2018" TargetMode="External"/><Relationship Id="rId5" Type="http://schemas.openxmlformats.org/officeDocument/2006/relationships/hyperlink" Target="https://www.vmi.lt/cms/prognozuojamos-pajamos-i-savivaldybiu-biud&#382;etus" TargetMode="External"/><Relationship Id="rId4" Type="http://schemas.openxmlformats.org/officeDocument/2006/relationships/hyperlink" Target="https://www.vmi.lt/cms/biudzeto-pajamo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veikslėlis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15234" y="1019769"/>
            <a:ext cx="61287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6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Gyventojų pajamų mokesčio paskirstymo į savivaldybių biudžetus pakeitimai</a:t>
            </a:r>
            <a:endParaRPr lang="lt-LT" sz="36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50372" y="5372100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lt-LT" dirty="0" smtClean="0">
                <a:solidFill>
                  <a:schemeClr val="bg1"/>
                </a:solidFill>
                <a:latin typeface="PF Square Sans Pro Medium" panose="02000500000000020004" pitchFamily="2" charset="0"/>
              </a:rPr>
              <a:t>2019-04-30</a:t>
            </a:r>
            <a:endParaRPr lang="lt-LT" dirty="0">
              <a:solidFill>
                <a:schemeClr val="bg1"/>
              </a:solidFill>
              <a:latin typeface="PF Square Sans Pro Medium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23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apvalintas stačiakampis 6"/>
          <p:cNvSpPr/>
          <p:nvPr/>
        </p:nvSpPr>
        <p:spPr>
          <a:xfrm>
            <a:off x="3238960" y="1327108"/>
            <a:ext cx="2598290" cy="668794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GPM skirstymas</a:t>
            </a:r>
            <a:endParaRPr lang="lt-LT" b="1" dirty="0"/>
          </a:p>
        </p:txBody>
      </p:sp>
      <p:sp>
        <p:nvSpPr>
          <p:cNvPr id="8" name="Ovalas 7"/>
          <p:cNvSpPr/>
          <p:nvPr/>
        </p:nvSpPr>
        <p:spPr>
          <a:xfrm>
            <a:off x="1104020" y="2142900"/>
            <a:ext cx="2074984" cy="1112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b="1" dirty="0" smtClean="0">
                <a:solidFill>
                  <a:schemeClr val="tx1"/>
                </a:solidFill>
              </a:rPr>
              <a:t>Valstybės biudžetui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2</a:t>
            </a:r>
            <a:r>
              <a:rPr lang="lt-LT" sz="1600" b="1" dirty="0" smtClean="0">
                <a:solidFill>
                  <a:srgbClr val="FF0000"/>
                </a:solidFill>
              </a:rPr>
              <a:t>7</a:t>
            </a:r>
            <a:r>
              <a:rPr lang="en-US" sz="1600" b="1" dirty="0" smtClean="0">
                <a:solidFill>
                  <a:srgbClr val="FF0000"/>
                </a:solidFill>
              </a:rPr>
              <a:t>,</a:t>
            </a:r>
            <a:r>
              <a:rPr lang="lt-LT" sz="1600" b="1" dirty="0" smtClean="0">
                <a:solidFill>
                  <a:srgbClr val="FF0000"/>
                </a:solidFill>
              </a:rPr>
              <a:t>2</a:t>
            </a:r>
            <a:r>
              <a:rPr lang="en-US" sz="1600" b="1" dirty="0" smtClean="0">
                <a:solidFill>
                  <a:srgbClr val="FF0000"/>
                </a:solidFill>
              </a:rPr>
              <a:t> %</a:t>
            </a:r>
            <a:endParaRPr lang="lt-LT" sz="1600" b="1" dirty="0">
              <a:solidFill>
                <a:srgbClr val="FF0000"/>
              </a:solidFill>
            </a:endParaRPr>
          </a:p>
        </p:txBody>
      </p:sp>
      <p:sp>
        <p:nvSpPr>
          <p:cNvPr id="9" name="Ovalas 8"/>
          <p:cNvSpPr/>
          <p:nvPr/>
        </p:nvSpPr>
        <p:spPr>
          <a:xfrm>
            <a:off x="5814682" y="2141345"/>
            <a:ext cx="2208822" cy="958525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b="1" dirty="0" smtClean="0">
                <a:solidFill>
                  <a:schemeClr val="tx1"/>
                </a:solidFill>
              </a:rPr>
              <a:t>Savivaldybių biudžetams</a:t>
            </a:r>
          </a:p>
          <a:p>
            <a:pPr algn="ctr"/>
            <a:r>
              <a:rPr lang="lt-LT" sz="1600" b="1" dirty="0" smtClean="0">
                <a:solidFill>
                  <a:srgbClr val="FF0000"/>
                </a:solidFill>
              </a:rPr>
              <a:t>72,8 </a:t>
            </a:r>
            <a:r>
              <a:rPr lang="en-US" sz="1600" b="1" dirty="0" smtClean="0">
                <a:solidFill>
                  <a:srgbClr val="FF0000"/>
                </a:solidFill>
              </a:rPr>
              <a:t>%</a:t>
            </a:r>
            <a:r>
              <a:rPr lang="lt-LT" sz="1600" dirty="0" smtClean="0">
                <a:solidFill>
                  <a:srgbClr val="FF0000"/>
                </a:solidFill>
              </a:rPr>
              <a:t> </a:t>
            </a:r>
            <a:endParaRPr lang="lt-LT" sz="1600" dirty="0">
              <a:solidFill>
                <a:srgbClr val="FF0000"/>
              </a:solidFill>
            </a:endParaRPr>
          </a:p>
        </p:txBody>
      </p:sp>
      <p:sp>
        <p:nvSpPr>
          <p:cNvPr id="13" name="Stačiakampis 12"/>
          <p:cNvSpPr/>
          <p:nvPr/>
        </p:nvSpPr>
        <p:spPr>
          <a:xfrm>
            <a:off x="4355898" y="4052061"/>
            <a:ext cx="4321780" cy="4952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Kitų savivaldybių biudžetai</a:t>
            </a:r>
          </a:p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100 % + dotacijos iš iždo </a:t>
            </a:r>
          </a:p>
        </p:txBody>
      </p:sp>
      <p:sp>
        <p:nvSpPr>
          <p:cNvPr id="14" name="Stačiakampis 13"/>
          <p:cNvSpPr/>
          <p:nvPr/>
        </p:nvSpPr>
        <p:spPr>
          <a:xfrm>
            <a:off x="4354900" y="3224581"/>
            <a:ext cx="4305455" cy="79260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sz="1200" b="1" dirty="0" smtClean="0">
                <a:solidFill>
                  <a:schemeClr val="tx1"/>
                </a:solidFill>
              </a:rPr>
              <a:t>GPM įmokų perskirstymas: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lt-LT" sz="1100" b="1" dirty="0" smtClean="0">
                <a:solidFill>
                  <a:schemeClr val="tx1"/>
                </a:solidFill>
              </a:rPr>
              <a:t>Vilniaus m.    = dalis į SB (48 </a:t>
            </a:r>
            <a:r>
              <a:rPr lang="en-US" sz="1100" b="1" dirty="0" smtClean="0">
                <a:solidFill>
                  <a:schemeClr val="tx1"/>
                </a:solidFill>
              </a:rPr>
              <a:t>%</a:t>
            </a:r>
            <a:r>
              <a:rPr lang="lt-LT" sz="1100" b="1" dirty="0" smtClean="0">
                <a:solidFill>
                  <a:schemeClr val="tx1"/>
                </a:solidFill>
              </a:rPr>
              <a:t>) +įmokos į iždą (52 %)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lt-LT" sz="1100" b="1" dirty="0" smtClean="0">
                <a:solidFill>
                  <a:schemeClr val="tx1"/>
                </a:solidFill>
              </a:rPr>
              <a:t>Kauno m.       = </a:t>
            </a:r>
            <a:r>
              <a:rPr lang="lt-LT" sz="1100" b="1" dirty="0">
                <a:solidFill>
                  <a:schemeClr val="tx1"/>
                </a:solidFill>
              </a:rPr>
              <a:t>dalis į SB </a:t>
            </a:r>
            <a:r>
              <a:rPr lang="lt-LT" sz="1100" b="1" dirty="0" smtClean="0">
                <a:solidFill>
                  <a:schemeClr val="tx1"/>
                </a:solidFill>
              </a:rPr>
              <a:t>(94 </a:t>
            </a:r>
            <a:r>
              <a:rPr lang="en-US" sz="1100" b="1" dirty="0">
                <a:solidFill>
                  <a:schemeClr val="tx1"/>
                </a:solidFill>
              </a:rPr>
              <a:t>%</a:t>
            </a:r>
            <a:r>
              <a:rPr lang="lt-LT" sz="1100" b="1" dirty="0">
                <a:solidFill>
                  <a:schemeClr val="tx1"/>
                </a:solidFill>
              </a:rPr>
              <a:t>) +įmokos į iždą </a:t>
            </a:r>
            <a:r>
              <a:rPr lang="lt-LT" sz="1100" b="1" dirty="0" smtClean="0">
                <a:solidFill>
                  <a:schemeClr val="tx1"/>
                </a:solidFill>
              </a:rPr>
              <a:t>(6 %)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lt-LT" sz="1100" b="1" dirty="0" smtClean="0">
                <a:solidFill>
                  <a:schemeClr val="tx1"/>
                </a:solidFill>
              </a:rPr>
              <a:t>Klaipėdos m. </a:t>
            </a:r>
            <a:r>
              <a:rPr lang="lt-LT" sz="1100" b="1" dirty="0">
                <a:solidFill>
                  <a:schemeClr val="tx1"/>
                </a:solidFill>
              </a:rPr>
              <a:t>= dalis į SB </a:t>
            </a:r>
            <a:r>
              <a:rPr lang="lt-LT" sz="1100" b="1" dirty="0" smtClean="0">
                <a:solidFill>
                  <a:schemeClr val="tx1"/>
                </a:solidFill>
              </a:rPr>
              <a:t>(86 </a:t>
            </a:r>
            <a:r>
              <a:rPr lang="en-US" sz="1100" b="1" dirty="0">
                <a:solidFill>
                  <a:schemeClr val="tx1"/>
                </a:solidFill>
              </a:rPr>
              <a:t>%</a:t>
            </a:r>
            <a:r>
              <a:rPr lang="lt-LT" sz="1100" b="1" dirty="0">
                <a:solidFill>
                  <a:schemeClr val="tx1"/>
                </a:solidFill>
              </a:rPr>
              <a:t>) +įmokos į iždą </a:t>
            </a:r>
            <a:r>
              <a:rPr lang="lt-LT" sz="1100" b="1" dirty="0" smtClean="0">
                <a:solidFill>
                  <a:schemeClr val="tx1"/>
                </a:solidFill>
              </a:rPr>
              <a:t>(14 %)</a:t>
            </a:r>
          </a:p>
        </p:txBody>
      </p:sp>
      <p:sp>
        <p:nvSpPr>
          <p:cNvPr id="24" name="Struktūrinė schema: alternatyvus procesas 23"/>
          <p:cNvSpPr/>
          <p:nvPr/>
        </p:nvSpPr>
        <p:spPr>
          <a:xfrm>
            <a:off x="4364060" y="4742765"/>
            <a:ext cx="4322778" cy="1334624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lt-LT" sz="1000" dirty="0" smtClean="0"/>
          </a:p>
          <a:p>
            <a:r>
              <a:rPr lang="lt-LT" sz="1200" b="1" dirty="0" smtClean="0">
                <a:solidFill>
                  <a:schemeClr val="tx1"/>
                </a:solidFill>
              </a:rPr>
              <a:t>Dotacijos iš iždo:</a:t>
            </a:r>
          </a:p>
          <a:p>
            <a:endParaRPr lang="lt-LT" sz="800" b="1" dirty="0" smtClean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lt-LT" sz="1000" b="1" dirty="0" smtClean="0">
                <a:solidFill>
                  <a:schemeClr val="tx1"/>
                </a:solidFill>
              </a:rPr>
              <a:t>Valstybės </a:t>
            </a:r>
            <a:r>
              <a:rPr lang="lt-LT" sz="1000" b="1" dirty="0">
                <a:solidFill>
                  <a:schemeClr val="tx1"/>
                </a:solidFill>
              </a:rPr>
              <a:t>biudžeto specialios tikslinės dotacijos savivaldybių biudžetams </a:t>
            </a:r>
            <a:endParaRPr lang="lt-LT" sz="1000" b="1" dirty="0" smtClean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lt-LT" sz="1000" b="1" dirty="0" smtClean="0">
                <a:solidFill>
                  <a:schemeClr val="tx1"/>
                </a:solidFill>
              </a:rPr>
              <a:t>Prognozuojamos </a:t>
            </a:r>
            <a:r>
              <a:rPr lang="lt-LT" sz="1000" b="1" dirty="0">
                <a:solidFill>
                  <a:schemeClr val="tx1"/>
                </a:solidFill>
              </a:rPr>
              <a:t>valstybės biudžeto specialios tikslinės dotacijos savivaldybių </a:t>
            </a:r>
            <a:r>
              <a:rPr lang="lt-LT" sz="1000" b="1" dirty="0" smtClean="0">
                <a:solidFill>
                  <a:schemeClr val="tx1"/>
                </a:solidFill>
              </a:rPr>
              <a:t>biudžetams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lt-LT" sz="1000" b="1" dirty="0">
                <a:solidFill>
                  <a:schemeClr val="tx1"/>
                </a:solidFill>
              </a:rPr>
              <a:t>V</a:t>
            </a:r>
            <a:r>
              <a:rPr lang="lt-LT" sz="1000" b="1" dirty="0" smtClean="0">
                <a:solidFill>
                  <a:schemeClr val="tx1"/>
                </a:solidFill>
              </a:rPr>
              <a:t>alstybės </a:t>
            </a:r>
            <a:r>
              <a:rPr lang="lt-LT" sz="1000" b="1" dirty="0">
                <a:solidFill>
                  <a:schemeClr val="tx1"/>
                </a:solidFill>
              </a:rPr>
              <a:t>biudžeto bendrosios dotacijos kompensacijos savivaldybių </a:t>
            </a:r>
            <a:r>
              <a:rPr lang="lt-LT" sz="1000" b="1" dirty="0" smtClean="0">
                <a:solidFill>
                  <a:schemeClr val="tx1"/>
                </a:solidFill>
              </a:rPr>
              <a:t>biudžetams</a:t>
            </a:r>
            <a:endParaRPr lang="lt-LT" sz="1000" dirty="0" smtClean="0"/>
          </a:p>
          <a:p>
            <a:endParaRPr lang="lt-LT" sz="1000" dirty="0"/>
          </a:p>
        </p:txBody>
      </p:sp>
      <p:sp>
        <p:nvSpPr>
          <p:cNvPr id="27" name="Lenkta rodyklė 26"/>
          <p:cNvSpPr/>
          <p:nvPr/>
        </p:nvSpPr>
        <p:spPr>
          <a:xfrm rot="5400000">
            <a:off x="6228427" y="1271736"/>
            <a:ext cx="558402" cy="1130006"/>
          </a:xfrm>
          <a:prstGeom prst="bent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2" name="Stačiakampis 1"/>
          <p:cNvSpPr/>
          <p:nvPr/>
        </p:nvSpPr>
        <p:spPr>
          <a:xfrm>
            <a:off x="412275" y="54001"/>
            <a:ext cx="8640000" cy="5662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>
                <a:solidFill>
                  <a:schemeClr val="bg1"/>
                </a:solidFill>
              </a:rPr>
              <a:t>9. GPM paskirstymas į valstybės biudžetą ir savivaldybių </a:t>
            </a:r>
            <a:r>
              <a:rPr lang="lt-LT" b="1" dirty="0">
                <a:solidFill>
                  <a:schemeClr val="bg1"/>
                </a:solidFill>
              </a:rPr>
              <a:t>biudžetus </a:t>
            </a:r>
            <a:r>
              <a:rPr lang="lt-LT" b="1" dirty="0" smtClean="0">
                <a:solidFill>
                  <a:schemeClr val="bg1"/>
                </a:solidFill>
              </a:rPr>
              <a:t>        </a:t>
            </a:r>
            <a:endParaRPr lang="lt-LT" sz="800" b="1" dirty="0" smtClean="0">
              <a:solidFill>
                <a:schemeClr val="bg1"/>
              </a:solidFill>
            </a:endParaRPr>
          </a:p>
        </p:txBody>
      </p:sp>
      <p:sp>
        <p:nvSpPr>
          <p:cNvPr id="3" name="Stačiakampis 2"/>
          <p:cNvSpPr/>
          <p:nvPr/>
        </p:nvSpPr>
        <p:spPr>
          <a:xfrm>
            <a:off x="412276" y="665611"/>
            <a:ext cx="8639999" cy="40893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900" b="1" cap="all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LIETUVOS RESPUBLIKOS </a:t>
            </a:r>
            <a:r>
              <a:rPr lang="lt-LT" sz="900" b="1" cap="all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2015 </a:t>
            </a:r>
            <a:r>
              <a:rPr lang="lt-LT" sz="900" b="1" cap="all" dirty="0">
                <a:solidFill>
                  <a:srgbClr val="FF0000"/>
                </a:solidFill>
                <a:latin typeface="Times New Roman" panose="02020603050405020304" pitchFamily="18" charset="0"/>
              </a:rPr>
              <a:t>METŲ </a:t>
            </a:r>
            <a:r>
              <a:rPr lang="lt-LT" sz="900" b="1" cap="all" dirty="0">
                <a:solidFill>
                  <a:schemeClr val="tx1"/>
                </a:solidFill>
                <a:latin typeface="Times New Roman" panose="02020603050405020304" pitchFamily="18" charset="0"/>
              </a:rPr>
              <a:t>VALSTYBĖS BIUDŽETO IR SAVIVALDYBIŲ BIUDŽETŲ FINANSINIŲ </a:t>
            </a:r>
            <a:r>
              <a:rPr lang="lt-LT" sz="900" b="1" cap="all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RODIKLIŲ PATVIRTINIMO </a:t>
            </a:r>
            <a:r>
              <a:rPr lang="lt-LT" sz="900" b="1" cap="all" dirty="0">
                <a:solidFill>
                  <a:schemeClr val="tx1"/>
                </a:solidFill>
                <a:latin typeface="Times New Roman" panose="02020603050405020304" pitchFamily="18" charset="0"/>
              </a:rPr>
              <a:t>ĮSTATYMAS</a:t>
            </a:r>
          </a:p>
          <a:p>
            <a:pPr algn="ctr"/>
            <a:r>
              <a:rPr lang="lt-LT" sz="9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          2014 </a:t>
            </a:r>
            <a:r>
              <a:rPr lang="lt-LT" sz="900" dirty="0">
                <a:solidFill>
                  <a:schemeClr val="tx1"/>
                </a:solidFill>
                <a:latin typeface="Times New Roman" panose="02020603050405020304" pitchFamily="18" charset="0"/>
              </a:rPr>
              <a:t>m. gruodžio </a:t>
            </a:r>
            <a:r>
              <a:rPr lang="lt-LT" sz="9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11 </a:t>
            </a:r>
            <a:r>
              <a:rPr lang="lt-LT" sz="900" dirty="0">
                <a:solidFill>
                  <a:schemeClr val="tx1"/>
                </a:solidFill>
                <a:latin typeface="Times New Roman" panose="02020603050405020304" pitchFamily="18" charset="0"/>
              </a:rPr>
              <a:t>d. Nr. </a:t>
            </a:r>
            <a:r>
              <a:rPr lang="lt-LT" sz="9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XII-1408</a:t>
            </a:r>
            <a:endParaRPr lang="lt-LT" sz="900" dirty="0">
              <a:solidFill>
                <a:schemeClr val="tx1"/>
              </a:solidFill>
            </a:endParaRPr>
          </a:p>
        </p:txBody>
      </p:sp>
      <p:sp>
        <p:nvSpPr>
          <p:cNvPr id="18" name="Lenkta rodyklė 17"/>
          <p:cNvSpPr/>
          <p:nvPr/>
        </p:nvSpPr>
        <p:spPr>
          <a:xfrm rot="5400000" flipV="1">
            <a:off x="2334804" y="1253552"/>
            <a:ext cx="558000" cy="1130400"/>
          </a:xfrm>
          <a:prstGeom prst="bent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4" name="Lenkta kairioji rodyklė 3"/>
          <p:cNvSpPr/>
          <p:nvPr/>
        </p:nvSpPr>
        <p:spPr>
          <a:xfrm>
            <a:off x="8677678" y="3701367"/>
            <a:ext cx="387967" cy="1548714"/>
          </a:xfrm>
          <a:prstGeom prst="curvedLef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20" name="Lenkta kairioji rodyklė 19"/>
          <p:cNvSpPr/>
          <p:nvPr/>
        </p:nvSpPr>
        <p:spPr>
          <a:xfrm rot="10800000">
            <a:off x="3958770" y="4291399"/>
            <a:ext cx="387967" cy="1259344"/>
          </a:xfrm>
          <a:prstGeom prst="curvedLef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9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248627" y="54756"/>
            <a:ext cx="8640000" cy="714675"/>
          </a:xfrm>
          <a:solidFill>
            <a:schemeClr val="accent1">
              <a:lumMod val="75000"/>
            </a:schemeClr>
          </a:solidFill>
        </p:spPr>
        <p:txBody>
          <a:bodyPr anchor="ctr" anchorCtr="0"/>
          <a:lstStyle/>
          <a:p>
            <a:r>
              <a:rPr lang="lt-LT" sz="1600" b="1" dirty="0" smtClean="0">
                <a:solidFill>
                  <a:schemeClr val="bg1"/>
                </a:solidFill>
                <a:latin typeface="+mn-lt"/>
              </a:rPr>
              <a:t>10. GPM įmokų įskaitymo į savivaldybių biudžetus tvarka pagal GPMĮ 38 str. </a:t>
            </a:r>
            <a:br>
              <a:rPr lang="lt-LT" sz="1600" b="1" dirty="0" smtClean="0">
                <a:solidFill>
                  <a:schemeClr val="bg1"/>
                </a:solidFill>
                <a:latin typeface="+mn-lt"/>
              </a:rPr>
            </a:br>
            <a:r>
              <a:rPr lang="lt-LT" sz="1400" b="1" dirty="0" smtClean="0">
                <a:solidFill>
                  <a:schemeClr val="bg1"/>
                </a:solidFill>
                <a:latin typeface="+mn-lt"/>
              </a:rPr>
              <a:t>(iki 2017 m. apskaičiuojamos mokesčio paskirstymo dalys arba proporcijos pagal darbuotojų nuolatinės buveinės savivaldybę)</a:t>
            </a:r>
            <a:endParaRPr lang="lt-LT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Stačiakampis 3"/>
          <p:cNvSpPr/>
          <p:nvPr/>
        </p:nvSpPr>
        <p:spPr>
          <a:xfrm>
            <a:off x="248627" y="1372006"/>
            <a:ext cx="8640000" cy="656718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lt-LT" sz="1400" b="1" dirty="0">
                <a:solidFill>
                  <a:schemeClr val="tx1"/>
                </a:solidFill>
              </a:rPr>
              <a:t>į</a:t>
            </a:r>
            <a:r>
              <a:rPr lang="lt-LT" sz="1400" b="1" dirty="0" smtClean="0">
                <a:solidFill>
                  <a:schemeClr val="tx1"/>
                </a:solidFill>
              </a:rPr>
              <a:t>monės (MIA) sumokėtas GPM įskaitomas </a:t>
            </a:r>
            <a:r>
              <a:rPr lang="lt-LT" sz="1400" b="1" dirty="0">
                <a:solidFill>
                  <a:schemeClr val="tx1"/>
                </a:solidFill>
              </a:rPr>
              <a:t>į </a:t>
            </a:r>
            <a:r>
              <a:rPr lang="lt-LT" sz="1400" b="1" dirty="0" smtClean="0">
                <a:solidFill>
                  <a:schemeClr val="tx1"/>
                </a:solidFill>
              </a:rPr>
              <a:t>tos savivaldybės</a:t>
            </a:r>
            <a:r>
              <a:rPr lang="lt-LT" sz="1400" b="1" dirty="0">
                <a:solidFill>
                  <a:schemeClr val="tx1"/>
                </a:solidFill>
              </a:rPr>
              <a:t>, kurioje </a:t>
            </a:r>
            <a:r>
              <a:rPr lang="lt-LT" sz="1400" b="1" dirty="0" smtClean="0">
                <a:solidFill>
                  <a:schemeClr val="tx1"/>
                </a:solidFill>
              </a:rPr>
              <a:t>darbuotojas nurodė turintis </a:t>
            </a:r>
            <a:r>
              <a:rPr lang="lt-LT" sz="1400" b="1" dirty="0">
                <a:solidFill>
                  <a:schemeClr val="tx1"/>
                </a:solidFill>
              </a:rPr>
              <a:t>nuolatinę </a:t>
            </a:r>
            <a:r>
              <a:rPr lang="lt-LT" sz="1400" b="1" dirty="0" smtClean="0">
                <a:solidFill>
                  <a:schemeClr val="tx1"/>
                </a:solidFill>
              </a:rPr>
              <a:t>buveinę arba </a:t>
            </a:r>
            <a:r>
              <a:rPr lang="lt-LT" sz="1400" b="1" dirty="0">
                <a:solidFill>
                  <a:schemeClr val="tx1"/>
                </a:solidFill>
              </a:rPr>
              <a:t>gyvenamąją </a:t>
            </a:r>
            <a:r>
              <a:rPr lang="lt-LT" sz="1400" b="1" dirty="0" smtClean="0">
                <a:solidFill>
                  <a:schemeClr val="tx1"/>
                </a:solidFill>
              </a:rPr>
              <a:t>vietą, biudžetą, nepriklausomai nuo to, kurioje savivaldybės teritorijoje įmonė registruota</a:t>
            </a:r>
            <a:endParaRPr lang="lt-LT" sz="1400" b="1" dirty="0">
              <a:solidFill>
                <a:schemeClr val="tx1"/>
              </a:solidFill>
            </a:endParaRPr>
          </a:p>
        </p:txBody>
      </p:sp>
      <p:sp>
        <p:nvSpPr>
          <p:cNvPr id="5" name="Stačiakampis 4"/>
          <p:cNvSpPr/>
          <p:nvPr/>
        </p:nvSpPr>
        <p:spPr>
          <a:xfrm>
            <a:off x="248627" y="811827"/>
            <a:ext cx="8640000" cy="54882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lt-LT" sz="1400" dirty="0" smtClean="0">
                <a:solidFill>
                  <a:schemeClr val="tx1"/>
                </a:solidFill>
              </a:rPr>
              <a:t>savivaldybė, kurioje nuolatinis Lietuvos gyventojas turi nuolatinę buveinę arba gyvenamąją vietą, nustatoma pagal gyventojo įmonei (MIA) pateiktus duomenis</a:t>
            </a:r>
            <a:endParaRPr lang="lt-LT" sz="1400" dirty="0">
              <a:solidFill>
                <a:schemeClr val="tx1"/>
              </a:solidFill>
            </a:endParaRPr>
          </a:p>
        </p:txBody>
      </p:sp>
      <p:sp>
        <p:nvSpPr>
          <p:cNvPr id="6" name="Stačiakampis 5"/>
          <p:cNvSpPr/>
          <p:nvPr/>
        </p:nvSpPr>
        <p:spPr>
          <a:xfrm>
            <a:off x="248627" y="2039452"/>
            <a:ext cx="8640000" cy="73796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lt-LT" sz="1400" dirty="0">
                <a:solidFill>
                  <a:schemeClr val="tx1"/>
                </a:solidFill>
              </a:rPr>
              <a:t>į</a:t>
            </a:r>
            <a:r>
              <a:rPr lang="lt-LT" sz="1400" dirty="0" smtClean="0">
                <a:solidFill>
                  <a:schemeClr val="tx1"/>
                </a:solidFill>
              </a:rPr>
              <a:t>monė (MIA) iki einamųjų metų vasario 15 d. pateikia VMI metinę deklaraciją už praėjusius metus, kurioje nurodomi kiekvieno darbuotojo duomenys, — uždirbtos pajamos, pajamų rūšis, nuo šių pajamų apskaičiuotas GPM, įmonei nurodyta savivaldybė</a:t>
            </a:r>
            <a:endParaRPr lang="lt-LT" sz="1400" dirty="0">
              <a:solidFill>
                <a:schemeClr val="tx1"/>
              </a:solidFill>
            </a:endParaRPr>
          </a:p>
        </p:txBody>
      </p:sp>
      <p:sp>
        <p:nvSpPr>
          <p:cNvPr id="7" name="Stačiakampis 6"/>
          <p:cNvSpPr/>
          <p:nvPr/>
        </p:nvSpPr>
        <p:spPr>
          <a:xfrm>
            <a:off x="248627" y="2795123"/>
            <a:ext cx="8640000" cy="256071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lt-LT" sz="1400" dirty="0" smtClean="0">
                <a:solidFill>
                  <a:schemeClr val="tx1"/>
                </a:solidFill>
              </a:rPr>
              <a:t>VMI pagal įmonės (MIA) pateiktus metinės deklaracijos už praėjusį mokestinį laikotarpį duomenis apskaičiuoja einamųjų metų GPM paskirstymo į savivaldybių biudžetus dalis (%), į atskiros </a:t>
            </a:r>
            <a:r>
              <a:rPr lang="lt-LT" sz="1400" dirty="0" smtClean="0">
                <a:solidFill>
                  <a:srgbClr val="000000"/>
                </a:solidFill>
              </a:rPr>
              <a:t>savivaldybės biudžetą paskirstoma dalis (%) nustatoma kaip santykis tarp įmonės į atitinkamos savivaldybės biudžetą apskaičiuotos GPM sumos ir visos per praėjusį mokestinį laikotarpį į SB apskaičiuotos GPM sumos</a:t>
            </a:r>
            <a:endParaRPr lang="lt-LT" sz="800" dirty="0" smtClean="0">
              <a:solidFill>
                <a:srgbClr val="000000"/>
              </a:solidFill>
            </a:endParaRPr>
          </a:p>
          <a:p>
            <a:pPr algn="just"/>
            <a:endParaRPr lang="lt-LT" sz="1050" dirty="0" smtClean="0">
              <a:solidFill>
                <a:srgbClr val="00000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lt-LT" sz="1100" dirty="0" smtClean="0">
                <a:solidFill>
                  <a:schemeClr val="accent1">
                    <a:lumMod val="75000"/>
                  </a:schemeClr>
                </a:solidFill>
              </a:rPr>
              <a:t>įmonė (MIA</a:t>
            </a:r>
            <a:r>
              <a:rPr lang="lt-LT" sz="1100" dirty="0">
                <a:solidFill>
                  <a:schemeClr val="accent1">
                    <a:lumMod val="75000"/>
                  </a:schemeClr>
                </a:solidFill>
              </a:rPr>
              <a:t>) UAB „X“</a:t>
            </a:r>
            <a:r>
              <a:rPr lang="lt-LT" sz="1100" dirty="0" smtClean="0">
                <a:solidFill>
                  <a:schemeClr val="accent1">
                    <a:lumMod val="75000"/>
                  </a:schemeClr>
                </a:solidFill>
              </a:rPr>
              <a:t> už 2014 m. mokestinį laikotarpį deklaravo 9000 eurų GPM, kuris pagal 2014 m. nustatytą tvarką paskirstytas, — </a:t>
            </a:r>
            <a:r>
              <a:rPr lang="lt-LT" sz="1100" b="1" dirty="0" smtClean="0">
                <a:solidFill>
                  <a:schemeClr val="accent1">
                    <a:lumMod val="75000"/>
                  </a:schemeClr>
                </a:solidFill>
              </a:rPr>
              <a:t>2899,8 euro (32,22 %) į VB ir 6100,2 euro (67,78 %) į SB;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lt-LT" sz="1100" dirty="0" smtClean="0">
                <a:solidFill>
                  <a:schemeClr val="accent1">
                    <a:lumMod val="75000"/>
                  </a:schemeClr>
                </a:solidFill>
              </a:rPr>
              <a:t> 2014 </a:t>
            </a:r>
            <a:r>
              <a:rPr lang="lt-LT" sz="1100" dirty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lt-LT" sz="1100" dirty="0" smtClean="0">
                <a:solidFill>
                  <a:schemeClr val="accent1">
                    <a:lumMod val="75000"/>
                  </a:schemeClr>
                </a:solidFill>
              </a:rPr>
              <a:t>. įmonėje dirbo </a:t>
            </a:r>
            <a:r>
              <a:rPr lang="lt-LT" sz="1100" dirty="0">
                <a:solidFill>
                  <a:schemeClr val="accent1">
                    <a:lumMod val="75000"/>
                  </a:schemeClr>
                </a:solidFill>
              </a:rPr>
              <a:t>20 darbuotojų, iš jų 5 darbuotojai </a:t>
            </a:r>
            <a:r>
              <a:rPr lang="lt-LT" sz="1100" dirty="0" smtClean="0">
                <a:solidFill>
                  <a:schemeClr val="accent1">
                    <a:lumMod val="75000"/>
                  </a:schemeClr>
                </a:solidFill>
              </a:rPr>
              <a:t>deklaravo, turintys nuolatinę buveinę (gyvenamąją vietą) </a:t>
            </a:r>
            <a:r>
              <a:rPr lang="lt-LT" sz="1100" dirty="0">
                <a:solidFill>
                  <a:schemeClr val="accent1">
                    <a:lumMod val="75000"/>
                  </a:schemeClr>
                </a:solidFill>
              </a:rPr>
              <a:t>Vilniaus m. savivaldybėje, nuo jų su darbo santykiais susijusių pajamų </a:t>
            </a:r>
            <a:r>
              <a:rPr lang="lt-LT" sz="1100" dirty="0" smtClean="0">
                <a:solidFill>
                  <a:schemeClr val="accent1">
                    <a:lumMod val="75000"/>
                  </a:schemeClr>
                </a:solidFill>
              </a:rPr>
              <a:t>atskaičiuotas </a:t>
            </a:r>
            <a:r>
              <a:rPr lang="lt-LT" sz="1100" b="1" dirty="0" smtClean="0">
                <a:solidFill>
                  <a:schemeClr val="accent1">
                    <a:lumMod val="75000"/>
                  </a:schemeClr>
                </a:solidFill>
              </a:rPr>
              <a:t>1134 eurų GPM </a:t>
            </a:r>
            <a:r>
              <a:rPr lang="lt-LT" sz="1100" dirty="0" smtClean="0">
                <a:solidFill>
                  <a:schemeClr val="accent1">
                    <a:lumMod val="75000"/>
                  </a:schemeClr>
                </a:solidFill>
              </a:rPr>
              <a:t>paskirstytas</a:t>
            </a:r>
            <a:r>
              <a:rPr lang="lt-LT" sz="1100" dirty="0">
                <a:solidFill>
                  <a:schemeClr val="accent1">
                    <a:lumMod val="75000"/>
                  </a:schemeClr>
                </a:solidFill>
              </a:rPr>
              <a:t>, — </a:t>
            </a:r>
            <a:r>
              <a:rPr lang="lt-LT" sz="1100" b="1" dirty="0" smtClean="0">
                <a:solidFill>
                  <a:schemeClr val="accent1">
                    <a:lumMod val="75000"/>
                  </a:schemeClr>
                </a:solidFill>
              </a:rPr>
              <a:t>365,37 </a:t>
            </a:r>
            <a:r>
              <a:rPr lang="lt-LT" sz="1100" b="1" dirty="0">
                <a:solidFill>
                  <a:schemeClr val="accent1">
                    <a:lumMod val="75000"/>
                  </a:schemeClr>
                </a:solidFill>
              </a:rPr>
              <a:t>euro (32,22 </a:t>
            </a:r>
            <a:r>
              <a:rPr lang="lt-LT" sz="1100" b="1" dirty="0" smtClean="0">
                <a:solidFill>
                  <a:schemeClr val="accent1">
                    <a:lumMod val="75000"/>
                  </a:schemeClr>
                </a:solidFill>
              </a:rPr>
              <a:t>%) </a:t>
            </a:r>
            <a:r>
              <a:rPr lang="lt-LT" sz="1100" b="1" dirty="0">
                <a:solidFill>
                  <a:schemeClr val="accent1">
                    <a:lumMod val="75000"/>
                  </a:schemeClr>
                </a:solidFill>
              </a:rPr>
              <a:t>į VB ir </a:t>
            </a:r>
            <a:r>
              <a:rPr lang="lt-LT" sz="1100" b="1" dirty="0" smtClean="0">
                <a:solidFill>
                  <a:schemeClr val="accent1">
                    <a:lumMod val="75000"/>
                  </a:schemeClr>
                </a:solidFill>
              </a:rPr>
              <a:t>768,63 </a:t>
            </a:r>
            <a:r>
              <a:rPr lang="lt-LT" sz="1100" b="1" dirty="0">
                <a:solidFill>
                  <a:schemeClr val="accent1">
                    <a:lumMod val="75000"/>
                  </a:schemeClr>
                </a:solidFill>
              </a:rPr>
              <a:t>euro (67,78 </a:t>
            </a:r>
            <a:r>
              <a:rPr lang="lt-LT" sz="1100" b="1" dirty="0" smtClean="0">
                <a:solidFill>
                  <a:schemeClr val="accent1">
                    <a:lumMod val="75000"/>
                  </a:schemeClr>
                </a:solidFill>
              </a:rPr>
              <a:t>%) </a:t>
            </a:r>
            <a:r>
              <a:rPr lang="lt-LT" sz="1100" b="1" dirty="0">
                <a:solidFill>
                  <a:schemeClr val="accent1">
                    <a:lumMod val="75000"/>
                  </a:schemeClr>
                </a:solidFill>
              </a:rPr>
              <a:t>į </a:t>
            </a:r>
            <a:r>
              <a:rPr lang="lt-LT" sz="1100" b="1" dirty="0" smtClean="0">
                <a:solidFill>
                  <a:schemeClr val="accent1">
                    <a:lumMod val="75000"/>
                  </a:schemeClr>
                </a:solidFill>
              </a:rPr>
              <a:t>SB</a:t>
            </a:r>
            <a:r>
              <a:rPr lang="lt-LT" sz="110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lt-LT" sz="1100" b="1" dirty="0" smtClean="0">
                <a:solidFill>
                  <a:schemeClr val="accent1">
                    <a:lumMod val="75000"/>
                  </a:schemeClr>
                </a:solidFill>
              </a:rPr>
              <a:t>2014 m. į Vilniaus m. savivaldybės biudžetą apskaičiuota GPM suma (768,63 euro) sudarė  0,126 </a:t>
            </a:r>
            <a:r>
              <a:rPr lang="lt-LT" sz="1100" b="1" dirty="0">
                <a:solidFill>
                  <a:schemeClr val="accent1">
                    <a:lumMod val="75000"/>
                  </a:schemeClr>
                </a:solidFill>
              </a:rPr>
              <a:t>dalį </a:t>
            </a:r>
            <a:r>
              <a:rPr lang="lt-LT" sz="1100" dirty="0">
                <a:solidFill>
                  <a:schemeClr val="accent1">
                    <a:lumMod val="75000"/>
                  </a:schemeClr>
                </a:solidFill>
              </a:rPr>
              <a:t>nuo </a:t>
            </a:r>
            <a:r>
              <a:rPr lang="lt-LT" sz="1100" dirty="0" smtClean="0">
                <a:solidFill>
                  <a:schemeClr val="accent1">
                    <a:lumMod val="75000"/>
                  </a:schemeClr>
                </a:solidFill>
              </a:rPr>
              <a:t>visos įmonės į SB apskaičiuotos </a:t>
            </a:r>
            <a:r>
              <a:rPr lang="lt-LT" sz="1100" b="1" dirty="0" smtClean="0">
                <a:solidFill>
                  <a:schemeClr val="accent1">
                    <a:lumMod val="75000"/>
                  </a:schemeClr>
                </a:solidFill>
              </a:rPr>
              <a:t>GPM sumos (6100,2 euro)</a:t>
            </a:r>
            <a:r>
              <a:rPr lang="lt-LT" sz="1100" dirty="0" smtClean="0">
                <a:solidFill>
                  <a:schemeClr val="accent1">
                    <a:lumMod val="75000"/>
                  </a:schemeClr>
                </a:solidFill>
              </a:rPr>
              <a:t>. Tokia </a:t>
            </a:r>
            <a:r>
              <a:rPr lang="lt-LT" sz="1100" dirty="0">
                <a:solidFill>
                  <a:schemeClr val="accent1">
                    <a:lumMod val="75000"/>
                  </a:schemeClr>
                </a:solidFill>
              </a:rPr>
              <a:t>pat tvarka apskaičiuojamos </a:t>
            </a:r>
            <a:r>
              <a:rPr lang="lt-LT" sz="1100" dirty="0" smtClean="0">
                <a:solidFill>
                  <a:schemeClr val="accent1">
                    <a:lumMod val="75000"/>
                  </a:schemeClr>
                </a:solidFill>
              </a:rPr>
              <a:t>visos GPM paskirstymo pagal savivaldybes dalys;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lt-LT" sz="1100" b="1" dirty="0" smtClean="0">
                <a:solidFill>
                  <a:schemeClr val="accent1">
                    <a:lumMod val="75000"/>
                  </a:schemeClr>
                </a:solidFill>
              </a:rPr>
              <a:t>2015 m.</a:t>
            </a:r>
            <a:r>
              <a:rPr lang="lt-LT" sz="1100" dirty="0" smtClean="0">
                <a:solidFill>
                  <a:schemeClr val="accent1">
                    <a:lumMod val="75000"/>
                  </a:schemeClr>
                </a:solidFill>
              </a:rPr>
              <a:t> įmonės </a:t>
            </a:r>
            <a:r>
              <a:rPr lang="lt-LT" sz="1100" dirty="0">
                <a:solidFill>
                  <a:schemeClr val="accent1">
                    <a:lumMod val="75000"/>
                  </a:schemeClr>
                </a:solidFill>
              </a:rPr>
              <a:t>(MIA) UAB „X“ </a:t>
            </a:r>
            <a:r>
              <a:rPr lang="lt-LT" sz="1100" b="1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lt-LT" sz="1100" b="1" dirty="0" smtClean="0">
                <a:solidFill>
                  <a:schemeClr val="accent1">
                    <a:lumMod val="75000"/>
                  </a:schemeClr>
                </a:solidFill>
              </a:rPr>
              <a:t>radinis GPM įmokų (6778 eurų) į savivaldybių biudžetus paskirstymas atliekamas</a:t>
            </a:r>
            <a:r>
              <a:rPr lang="lt-LT" sz="1100" dirty="0" smtClean="0">
                <a:solidFill>
                  <a:schemeClr val="accent1">
                    <a:lumMod val="75000"/>
                  </a:schemeClr>
                </a:solidFill>
              </a:rPr>
              <a:t> pagal</a:t>
            </a:r>
            <a:r>
              <a:rPr lang="lt-LT" sz="11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lt-LT" sz="1100" dirty="0" smtClean="0">
                <a:solidFill>
                  <a:schemeClr val="accent1">
                    <a:lumMod val="75000"/>
                  </a:schemeClr>
                </a:solidFill>
              </a:rPr>
              <a:t>dalis, apskaičiuotas už </a:t>
            </a:r>
            <a:r>
              <a:rPr lang="lt-LT" sz="1100" dirty="0">
                <a:solidFill>
                  <a:schemeClr val="accent1">
                    <a:lumMod val="75000"/>
                  </a:schemeClr>
                </a:solidFill>
              </a:rPr>
              <a:t>2014 m. mokestinį </a:t>
            </a:r>
            <a:r>
              <a:rPr lang="lt-LT" sz="1100" dirty="0" smtClean="0">
                <a:solidFill>
                  <a:schemeClr val="accent1">
                    <a:lumMod val="75000"/>
                  </a:schemeClr>
                </a:solidFill>
              </a:rPr>
              <a:t>laikotarpį. 7 – 9 skaidrėse pateikta detali įmokų paskirstymo VMI schema.</a:t>
            </a:r>
            <a:endParaRPr lang="lt-LT" sz="11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Rounded Rectangle 2"/>
          <p:cNvSpPr/>
          <p:nvPr/>
        </p:nvSpPr>
        <p:spPr>
          <a:xfrm>
            <a:off x="5808791" y="1847019"/>
            <a:ext cx="3079836" cy="167755"/>
          </a:xfrm>
          <a:prstGeom prst="roundRect">
            <a:avLst>
              <a:gd name="adj" fmla="val 12410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lt-LT" sz="1000" b="1" dirty="0" smtClean="0">
                <a:solidFill>
                  <a:schemeClr val="tx1"/>
                </a:solidFill>
              </a:rPr>
              <a:t>MIA — mokestį išskaičiuojantis asmuo </a:t>
            </a:r>
          </a:p>
        </p:txBody>
      </p:sp>
      <p:sp>
        <p:nvSpPr>
          <p:cNvPr id="14" name="Pavadinimas 1"/>
          <p:cNvSpPr txBox="1">
            <a:spLocks/>
          </p:cNvSpPr>
          <p:nvPr/>
        </p:nvSpPr>
        <p:spPr>
          <a:xfrm>
            <a:off x="248627" y="6023289"/>
            <a:ext cx="8640000" cy="5871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 anchorCtr="0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1400" b="1" dirty="0" smtClean="0">
                <a:solidFill>
                  <a:schemeClr val="bg1"/>
                </a:solidFill>
                <a:latin typeface="+mn-lt"/>
              </a:rPr>
              <a:t>Nuo 2017 m. sausio 1 d. įsigaliojo GPMĮ 38 str. redakcija, pagal kurią darbuotojas neturi prievolės teikti įmonei (MIA) duomenis apie </a:t>
            </a:r>
            <a:r>
              <a:rPr lang="lt-LT" sz="1400" b="1" dirty="0">
                <a:solidFill>
                  <a:schemeClr val="bg1"/>
                </a:solidFill>
                <a:latin typeface="+mn-lt"/>
              </a:rPr>
              <a:t>nuolatinę buveinę arba </a:t>
            </a:r>
            <a:r>
              <a:rPr lang="lt-LT" sz="1400" b="1" dirty="0" smtClean="0">
                <a:solidFill>
                  <a:schemeClr val="bg1"/>
                </a:solidFill>
                <a:latin typeface="+mn-lt"/>
              </a:rPr>
              <a:t>gyvenamąją vietą </a:t>
            </a:r>
          </a:p>
          <a:p>
            <a:endParaRPr lang="lt-LT" sz="800" b="1" dirty="0" smtClean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Stačiakampis 15"/>
          <p:cNvSpPr/>
          <p:nvPr/>
        </p:nvSpPr>
        <p:spPr>
          <a:xfrm>
            <a:off x="248627" y="5355841"/>
            <a:ext cx="8640000" cy="66744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lt-LT" sz="1400" dirty="0" smtClean="0">
                <a:solidFill>
                  <a:schemeClr val="tx1"/>
                </a:solidFill>
              </a:rPr>
              <a:t>Po to, kai įmonė (MIA) pateikia VMI metinę deklaraciją už 2015 m</a:t>
            </a:r>
            <a:r>
              <a:rPr lang="lt-LT" sz="1400" dirty="0">
                <a:solidFill>
                  <a:schemeClr val="tx1"/>
                </a:solidFill>
              </a:rPr>
              <a:t>., apskaičiuojamos įmonės (MIA) įmokų paskirstymo į savivaldybių biudžetus </a:t>
            </a:r>
            <a:r>
              <a:rPr lang="lt-LT" sz="1400" dirty="0" smtClean="0">
                <a:solidFill>
                  <a:schemeClr val="tx1"/>
                </a:solidFill>
              </a:rPr>
              <a:t>dalys (%) </a:t>
            </a:r>
            <a:r>
              <a:rPr lang="lt-LT" sz="1400" b="1" dirty="0" smtClean="0">
                <a:solidFill>
                  <a:schemeClr val="tx1"/>
                </a:solidFill>
              </a:rPr>
              <a:t>pagal faktinius duomenis </a:t>
            </a:r>
            <a:r>
              <a:rPr lang="lt-LT" sz="1400" dirty="0" smtClean="0">
                <a:solidFill>
                  <a:schemeClr val="tx1"/>
                </a:solidFill>
              </a:rPr>
              <a:t>ir atliekamas </a:t>
            </a:r>
            <a:r>
              <a:rPr lang="lt-LT" sz="1400" b="1" dirty="0" smtClean="0">
                <a:solidFill>
                  <a:srgbClr val="FF0000"/>
                </a:solidFill>
              </a:rPr>
              <a:t>vienkartinis įmokų į SB tikslinimas</a:t>
            </a:r>
            <a:endParaRPr lang="lt-LT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761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4713" y="262899"/>
            <a:ext cx="8640000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t-LT" sz="1600" b="1" dirty="0" smtClean="0">
                <a:solidFill>
                  <a:schemeClr val="bg1"/>
                </a:solidFill>
              </a:rPr>
              <a:t>11. GPM įmokų pradinio paskirstymo VMI schema pagal GPMĮ 38 str. už 2015 m.</a:t>
            </a:r>
            <a:endParaRPr lang="lt-LT" sz="1600" b="1" i="1" dirty="0">
              <a:solidFill>
                <a:schemeClr val="bg1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273803" y="820475"/>
            <a:ext cx="8660219" cy="5311589"/>
          </a:xfrm>
          <a:prstGeom prst="roundRect">
            <a:avLst>
              <a:gd name="adj" fmla="val 3476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fontAlgn="t"/>
            <a:endParaRPr lang="lt-LT" sz="2400" dirty="0"/>
          </a:p>
        </p:txBody>
      </p:sp>
      <p:sp>
        <p:nvSpPr>
          <p:cNvPr id="52" name="Rounded Rectangle 51"/>
          <p:cNvSpPr/>
          <p:nvPr/>
        </p:nvSpPr>
        <p:spPr>
          <a:xfrm>
            <a:off x="2094838" y="2371323"/>
            <a:ext cx="1775178" cy="852060"/>
          </a:xfrm>
          <a:prstGeom prst="roundRect">
            <a:avLst>
              <a:gd name="adj" fmla="val 101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GPM paskirstymo į savivaldybių biudžetus </a:t>
            </a:r>
          </a:p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dalies (%)</a:t>
            </a:r>
          </a:p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apskaičiavimas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379715" y="2254768"/>
            <a:ext cx="1440000" cy="1080000"/>
          </a:xfrm>
          <a:prstGeom prst="roundRect">
            <a:avLst>
              <a:gd name="adj" fmla="val 101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Metinių deklaracijų </a:t>
            </a:r>
            <a:r>
              <a:rPr lang="lt-LT" sz="1200" b="1" dirty="0" smtClean="0">
                <a:solidFill>
                  <a:srgbClr val="FF0000"/>
                </a:solidFill>
              </a:rPr>
              <a:t>už 2014 m. </a:t>
            </a:r>
            <a:r>
              <a:rPr lang="lt-LT" sz="1200" b="1" dirty="0" smtClean="0">
                <a:solidFill>
                  <a:schemeClr val="tx1"/>
                </a:solidFill>
              </a:rPr>
              <a:t>mokestinį laikotarpį duomenys</a:t>
            </a:r>
            <a:endParaRPr lang="lt-LT" sz="1200" b="1" dirty="0">
              <a:solidFill>
                <a:schemeClr val="tx1"/>
              </a:solidFill>
            </a:endParaRPr>
          </a:p>
        </p:txBody>
      </p:sp>
      <p:sp>
        <p:nvSpPr>
          <p:cNvPr id="45" name="Rounded Rectangle 51"/>
          <p:cNvSpPr/>
          <p:nvPr/>
        </p:nvSpPr>
        <p:spPr>
          <a:xfrm>
            <a:off x="4261368" y="2070989"/>
            <a:ext cx="1794775" cy="1652011"/>
          </a:xfrm>
          <a:prstGeom prst="roundRect">
            <a:avLst>
              <a:gd name="adj" fmla="val 101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GPM dalies į SB paskirstymas į savivaldybių biudžetus</a:t>
            </a:r>
          </a:p>
          <a:p>
            <a:pPr algn="ctr"/>
            <a:r>
              <a:rPr lang="lt-LT" sz="1200" b="1" dirty="0">
                <a:solidFill>
                  <a:schemeClr val="tx1"/>
                </a:solidFill>
              </a:rPr>
              <a:t>p</a:t>
            </a:r>
            <a:r>
              <a:rPr lang="lt-LT" sz="1200" b="1" dirty="0" smtClean="0">
                <a:solidFill>
                  <a:schemeClr val="tx1"/>
                </a:solidFill>
              </a:rPr>
              <a:t>agal </a:t>
            </a:r>
          </a:p>
          <a:p>
            <a:pPr algn="ctr"/>
            <a:r>
              <a:rPr lang="lt-LT" sz="1200" b="1" dirty="0">
                <a:solidFill>
                  <a:schemeClr val="tx1"/>
                </a:solidFill>
              </a:rPr>
              <a:t>a</a:t>
            </a:r>
            <a:r>
              <a:rPr lang="lt-LT" sz="1200" b="1" dirty="0" smtClean="0">
                <a:solidFill>
                  <a:schemeClr val="tx1"/>
                </a:solidFill>
              </a:rPr>
              <a:t>pskaičiuotas </a:t>
            </a:r>
          </a:p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dalis (%), </a:t>
            </a:r>
          </a:p>
          <a:p>
            <a:pPr algn="ctr"/>
            <a:r>
              <a:rPr lang="lt-LT" sz="1000" b="1" dirty="0" smtClean="0">
                <a:solidFill>
                  <a:schemeClr val="tx1"/>
                </a:solidFill>
              </a:rPr>
              <a:t>pvz. Vilniaus m. =</a:t>
            </a:r>
          </a:p>
          <a:p>
            <a:pPr algn="ctr"/>
            <a:r>
              <a:rPr lang="lt-LT" sz="1000" b="1" dirty="0" smtClean="0">
                <a:solidFill>
                  <a:srgbClr val="FF0000"/>
                </a:solidFill>
              </a:rPr>
              <a:t>6 778</a:t>
            </a:r>
            <a:r>
              <a:rPr lang="lt-LT" sz="1000" b="1" dirty="0" smtClean="0">
                <a:solidFill>
                  <a:schemeClr val="tx1"/>
                </a:solidFill>
              </a:rPr>
              <a:t> eurų </a:t>
            </a:r>
            <a:r>
              <a:rPr lang="lt-LT" sz="1000" b="1" dirty="0" smtClean="0">
                <a:solidFill>
                  <a:srgbClr val="FF0000"/>
                </a:solidFill>
              </a:rPr>
              <a:t>* 0,126 </a:t>
            </a:r>
            <a:r>
              <a:rPr lang="lt-LT" sz="1000" b="1" dirty="0" smtClean="0">
                <a:solidFill>
                  <a:schemeClr val="tx1"/>
                </a:solidFill>
              </a:rPr>
              <a:t>arba</a:t>
            </a:r>
          </a:p>
          <a:p>
            <a:pPr algn="ctr"/>
            <a:r>
              <a:rPr lang="lt-LT" sz="1000" b="1" dirty="0" smtClean="0">
                <a:solidFill>
                  <a:schemeClr val="tx1"/>
                </a:solidFill>
              </a:rPr>
              <a:t>854,03 euro             </a:t>
            </a:r>
          </a:p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 </a:t>
            </a:r>
            <a:endParaRPr lang="lt-LT" sz="1500" b="1" dirty="0">
              <a:solidFill>
                <a:schemeClr val="tx1"/>
              </a:solidFill>
            </a:endParaRPr>
          </a:p>
        </p:txBody>
      </p:sp>
      <p:sp>
        <p:nvSpPr>
          <p:cNvPr id="47" name="Rounded Rectangle 59"/>
          <p:cNvSpPr/>
          <p:nvPr/>
        </p:nvSpPr>
        <p:spPr>
          <a:xfrm>
            <a:off x="2094838" y="1065843"/>
            <a:ext cx="1889029" cy="683214"/>
          </a:xfrm>
          <a:prstGeom prst="roundRect">
            <a:avLst>
              <a:gd name="adj" fmla="val 101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lt-LT" sz="1000" dirty="0" smtClean="0">
              <a:solidFill>
                <a:schemeClr val="tx1"/>
              </a:solidFill>
            </a:endParaRPr>
          </a:p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GPM įmokų </a:t>
            </a:r>
          </a:p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(10 000 eurų)</a:t>
            </a:r>
            <a:endParaRPr lang="lt-LT" sz="1200" b="1" dirty="0">
              <a:solidFill>
                <a:schemeClr val="tx1"/>
              </a:solidFill>
            </a:endParaRPr>
          </a:p>
          <a:p>
            <a:pPr algn="ctr"/>
            <a:r>
              <a:rPr lang="lt-LT" sz="1200" b="1" dirty="0">
                <a:solidFill>
                  <a:schemeClr val="tx1"/>
                </a:solidFill>
              </a:rPr>
              <a:t>p</a:t>
            </a:r>
            <a:r>
              <a:rPr lang="lt-LT" sz="1200" b="1" dirty="0" smtClean="0">
                <a:solidFill>
                  <a:schemeClr val="tx1"/>
                </a:solidFill>
              </a:rPr>
              <a:t>askirstymas į biudžetus</a:t>
            </a:r>
            <a:endParaRPr lang="lt-LT" sz="1200" b="1" dirty="0">
              <a:solidFill>
                <a:schemeClr val="tx1"/>
              </a:solidFill>
            </a:endParaRPr>
          </a:p>
          <a:p>
            <a:pPr algn="ctr"/>
            <a:endParaRPr lang="lt-LT" sz="1500" b="1" dirty="0">
              <a:solidFill>
                <a:schemeClr val="tx1"/>
              </a:solidFill>
            </a:endParaRPr>
          </a:p>
        </p:txBody>
      </p:sp>
      <p:sp>
        <p:nvSpPr>
          <p:cNvPr id="48" name="Suapvalintas stačiakampis paaiškinimas 47"/>
          <p:cNvSpPr/>
          <p:nvPr/>
        </p:nvSpPr>
        <p:spPr>
          <a:xfrm>
            <a:off x="405060" y="1065843"/>
            <a:ext cx="1193847" cy="611053"/>
          </a:xfrm>
          <a:prstGeom prst="wedgeRoundRectCallout">
            <a:avLst>
              <a:gd name="adj1" fmla="val 84353"/>
              <a:gd name="adj2" fmla="val 16955"/>
              <a:gd name="adj3" fmla="val 16667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350" b="1" dirty="0">
                <a:solidFill>
                  <a:schemeClr val="tx1"/>
                </a:solidFill>
              </a:rPr>
              <a:t>UAB „X</a:t>
            </a:r>
            <a:r>
              <a:rPr lang="lt-LT" sz="1350" b="1" dirty="0" smtClean="0">
                <a:solidFill>
                  <a:schemeClr val="tx1"/>
                </a:solidFill>
              </a:rPr>
              <a:t>“</a:t>
            </a:r>
            <a:endParaRPr lang="lt-LT" sz="1350" b="1" dirty="0">
              <a:solidFill>
                <a:schemeClr val="tx1"/>
              </a:solidFill>
            </a:endParaRPr>
          </a:p>
        </p:txBody>
      </p:sp>
      <p:sp>
        <p:nvSpPr>
          <p:cNvPr id="54" name="Rounded Rectangle 51"/>
          <p:cNvSpPr/>
          <p:nvPr/>
        </p:nvSpPr>
        <p:spPr>
          <a:xfrm>
            <a:off x="4395553" y="980813"/>
            <a:ext cx="1535423" cy="462751"/>
          </a:xfrm>
          <a:prstGeom prst="roundRect">
            <a:avLst>
              <a:gd name="adj" fmla="val 101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GPM dalis </a:t>
            </a:r>
          </a:p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(27,2 %) į VB</a:t>
            </a:r>
          </a:p>
        </p:txBody>
      </p:sp>
      <p:sp>
        <p:nvSpPr>
          <p:cNvPr id="68" name="Right Arrow 67"/>
          <p:cNvSpPr/>
          <p:nvPr/>
        </p:nvSpPr>
        <p:spPr>
          <a:xfrm>
            <a:off x="1758937" y="2712488"/>
            <a:ext cx="443927" cy="164560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76" name="Right Arrow 67"/>
          <p:cNvSpPr/>
          <p:nvPr/>
        </p:nvSpPr>
        <p:spPr>
          <a:xfrm>
            <a:off x="3983867" y="1361803"/>
            <a:ext cx="439281" cy="172562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84" name="Right Arrow 67"/>
          <p:cNvSpPr/>
          <p:nvPr/>
        </p:nvSpPr>
        <p:spPr>
          <a:xfrm rot="5400000">
            <a:off x="5085247" y="1807061"/>
            <a:ext cx="112986" cy="349645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86" name="Rounded Rectangle 51"/>
          <p:cNvSpPr/>
          <p:nvPr/>
        </p:nvSpPr>
        <p:spPr>
          <a:xfrm>
            <a:off x="4330884" y="3854269"/>
            <a:ext cx="1725259" cy="777307"/>
          </a:xfrm>
          <a:prstGeom prst="roundRect">
            <a:avLst>
              <a:gd name="adj" fmla="val 101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lt-LT" sz="1200" b="1" dirty="0" smtClean="0">
              <a:solidFill>
                <a:schemeClr val="tx1"/>
              </a:solidFill>
            </a:endParaRPr>
          </a:p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Įmoka į įždą</a:t>
            </a:r>
          </a:p>
          <a:p>
            <a:pPr algn="ctr"/>
            <a:r>
              <a:rPr lang="lt-LT" sz="1000" b="1" dirty="0">
                <a:solidFill>
                  <a:schemeClr val="tx1"/>
                </a:solidFill>
              </a:rPr>
              <a:t>pvz. Vilniaus m. =</a:t>
            </a:r>
          </a:p>
          <a:p>
            <a:pPr algn="ctr"/>
            <a:r>
              <a:rPr lang="lt-LT" sz="1000" b="1" dirty="0" smtClean="0">
                <a:solidFill>
                  <a:schemeClr val="tx1"/>
                </a:solidFill>
              </a:rPr>
              <a:t>854,03 </a:t>
            </a:r>
            <a:r>
              <a:rPr lang="lt-LT" sz="1000" b="1" dirty="0">
                <a:solidFill>
                  <a:schemeClr val="tx1"/>
                </a:solidFill>
              </a:rPr>
              <a:t>eurų * </a:t>
            </a:r>
            <a:r>
              <a:rPr lang="lt-LT" sz="1000" b="1" dirty="0" smtClean="0">
                <a:solidFill>
                  <a:srgbClr val="FF0000"/>
                </a:solidFill>
              </a:rPr>
              <a:t>52%</a:t>
            </a:r>
            <a:r>
              <a:rPr lang="lt-LT" sz="1000" b="1" dirty="0" smtClean="0">
                <a:solidFill>
                  <a:schemeClr val="tx1"/>
                </a:solidFill>
              </a:rPr>
              <a:t> </a:t>
            </a:r>
            <a:r>
              <a:rPr lang="lt-LT" sz="1000" b="1" dirty="0">
                <a:solidFill>
                  <a:schemeClr val="tx1"/>
                </a:solidFill>
              </a:rPr>
              <a:t>arba</a:t>
            </a:r>
          </a:p>
          <a:p>
            <a:pPr algn="ctr"/>
            <a:r>
              <a:rPr lang="lt-LT" sz="1000" b="1" dirty="0" smtClean="0">
                <a:solidFill>
                  <a:srgbClr val="FF0000"/>
                </a:solidFill>
              </a:rPr>
              <a:t>444,10</a:t>
            </a:r>
            <a:r>
              <a:rPr lang="lt-LT" sz="1000" b="1" dirty="0" smtClean="0">
                <a:solidFill>
                  <a:schemeClr val="tx1"/>
                </a:solidFill>
              </a:rPr>
              <a:t> euro              </a:t>
            </a:r>
            <a:endParaRPr lang="lt-LT" sz="1000" b="1" dirty="0">
              <a:solidFill>
                <a:schemeClr val="tx1"/>
              </a:solidFill>
            </a:endParaRPr>
          </a:p>
          <a:p>
            <a:pPr algn="ctr"/>
            <a:endParaRPr lang="lt-LT" sz="1000" b="1" dirty="0">
              <a:solidFill>
                <a:schemeClr val="tx1"/>
              </a:solidFill>
            </a:endParaRPr>
          </a:p>
        </p:txBody>
      </p:sp>
      <p:sp>
        <p:nvSpPr>
          <p:cNvPr id="93" name="Rounded Rectangle 51"/>
          <p:cNvSpPr/>
          <p:nvPr/>
        </p:nvSpPr>
        <p:spPr>
          <a:xfrm>
            <a:off x="4318510" y="4841652"/>
            <a:ext cx="1720089" cy="812988"/>
          </a:xfrm>
          <a:prstGeom prst="roundRect">
            <a:avLst>
              <a:gd name="adj" fmla="val 101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1"/>
          <a:lstStyle/>
          <a:p>
            <a:pPr algn="ctr"/>
            <a:endParaRPr lang="lt-LT" sz="1200" b="1" dirty="0" smtClean="0">
              <a:solidFill>
                <a:schemeClr val="tx1"/>
              </a:solidFill>
            </a:endParaRPr>
          </a:p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GPM sumos pervedamos į SB</a:t>
            </a:r>
            <a:endParaRPr lang="lt-LT" sz="1200" b="1" dirty="0">
              <a:solidFill>
                <a:schemeClr val="tx1"/>
              </a:solidFill>
            </a:endParaRPr>
          </a:p>
        </p:txBody>
      </p:sp>
      <p:sp>
        <p:nvSpPr>
          <p:cNvPr id="27" name="Rounded Rectangle 51"/>
          <p:cNvSpPr/>
          <p:nvPr/>
        </p:nvSpPr>
        <p:spPr>
          <a:xfrm>
            <a:off x="4395553" y="1435049"/>
            <a:ext cx="1535423" cy="462751"/>
          </a:xfrm>
          <a:prstGeom prst="roundRect">
            <a:avLst>
              <a:gd name="adj" fmla="val 101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GPM dalis </a:t>
            </a:r>
          </a:p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(72,8 %) į SB</a:t>
            </a:r>
          </a:p>
        </p:txBody>
      </p:sp>
      <p:graphicFrame>
        <p:nvGraphicFramePr>
          <p:cNvPr id="28" name="Lentelė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214424"/>
              </p:ext>
            </p:extLst>
          </p:nvPr>
        </p:nvGraphicFramePr>
        <p:xfrm>
          <a:off x="6077155" y="967158"/>
          <a:ext cx="2545491" cy="457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48497"/>
                <a:gridCol w="848497"/>
                <a:gridCol w="848497"/>
              </a:tblGrid>
              <a:tr h="178815">
                <a:tc>
                  <a:txBody>
                    <a:bodyPr/>
                    <a:lstStyle/>
                    <a:p>
                      <a:pPr algn="ctr"/>
                      <a:r>
                        <a:rPr lang="lt-LT" sz="900" dirty="0" smtClean="0">
                          <a:solidFill>
                            <a:schemeClr val="bg1"/>
                          </a:solidFill>
                        </a:rPr>
                        <a:t>MIA</a:t>
                      </a:r>
                      <a:endParaRPr lang="lt-LT" sz="9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900" dirty="0" smtClean="0">
                          <a:solidFill>
                            <a:schemeClr val="bg1"/>
                          </a:solidFill>
                        </a:rPr>
                        <a:t>Biudžetas</a:t>
                      </a:r>
                      <a:endParaRPr lang="lt-LT" sz="9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900" dirty="0" smtClean="0">
                          <a:solidFill>
                            <a:schemeClr val="bg1"/>
                          </a:solidFill>
                        </a:rPr>
                        <a:t>Suma, eurai</a:t>
                      </a:r>
                      <a:endParaRPr lang="lt-LT" sz="9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78815">
                <a:tc>
                  <a:txBody>
                    <a:bodyPr/>
                    <a:lstStyle/>
                    <a:p>
                      <a:r>
                        <a:rPr lang="lt-LT" sz="900" dirty="0" smtClean="0"/>
                        <a:t>UAB „X“</a:t>
                      </a:r>
                      <a:endParaRPr lang="lt-LT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900" dirty="0" smtClean="0"/>
                        <a:t>Valstybės</a:t>
                      </a:r>
                      <a:endParaRPr lang="lt-LT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900" b="1" dirty="0" smtClean="0">
                          <a:solidFill>
                            <a:srgbClr val="FF0000"/>
                          </a:solidFill>
                        </a:rPr>
                        <a:t>2 720,00</a:t>
                      </a:r>
                      <a:endParaRPr lang="lt-LT" sz="9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9" name="Lentelė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925498"/>
              </p:ext>
            </p:extLst>
          </p:nvPr>
        </p:nvGraphicFramePr>
        <p:xfrm>
          <a:off x="6077155" y="1432402"/>
          <a:ext cx="2545491" cy="457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48497"/>
                <a:gridCol w="848497"/>
                <a:gridCol w="848497"/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lt-LT" sz="900" dirty="0" smtClean="0">
                          <a:solidFill>
                            <a:schemeClr val="bg1"/>
                          </a:solidFill>
                        </a:rPr>
                        <a:t>MIA</a:t>
                      </a:r>
                      <a:endParaRPr lang="lt-LT" sz="9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900" dirty="0" smtClean="0">
                          <a:solidFill>
                            <a:schemeClr val="bg1"/>
                          </a:solidFill>
                        </a:rPr>
                        <a:t>Biudžetas</a:t>
                      </a:r>
                      <a:endParaRPr lang="lt-LT" sz="9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900" dirty="0" smtClean="0">
                          <a:solidFill>
                            <a:schemeClr val="bg1"/>
                          </a:solidFill>
                        </a:rPr>
                        <a:t>Suma, eurai</a:t>
                      </a:r>
                      <a:endParaRPr lang="lt-LT" sz="9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85420">
                <a:tc>
                  <a:txBody>
                    <a:bodyPr/>
                    <a:lstStyle/>
                    <a:p>
                      <a:r>
                        <a:rPr lang="lt-LT" sz="900" dirty="0" smtClean="0"/>
                        <a:t>UAB „X“</a:t>
                      </a:r>
                      <a:endParaRPr lang="lt-LT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900" dirty="0" smtClean="0"/>
                        <a:t>Savivaldybių</a:t>
                      </a:r>
                      <a:endParaRPr lang="lt-LT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900" b="1" dirty="0" smtClean="0">
                          <a:solidFill>
                            <a:srgbClr val="FF0000"/>
                          </a:solidFill>
                        </a:rPr>
                        <a:t>7 280,00</a:t>
                      </a:r>
                      <a:endParaRPr lang="lt-LT" sz="9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" name="Right Arrow 67"/>
          <p:cNvSpPr/>
          <p:nvPr/>
        </p:nvSpPr>
        <p:spPr>
          <a:xfrm rot="5400000">
            <a:off x="825238" y="1909564"/>
            <a:ext cx="353491" cy="164943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graphicFrame>
        <p:nvGraphicFramePr>
          <p:cNvPr id="31" name="Lentelė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807622"/>
              </p:ext>
            </p:extLst>
          </p:nvPr>
        </p:nvGraphicFramePr>
        <p:xfrm>
          <a:off x="6077154" y="2013861"/>
          <a:ext cx="2535084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028"/>
                <a:gridCol w="845028"/>
                <a:gridCol w="845028"/>
              </a:tblGrid>
              <a:tr h="329831">
                <a:tc>
                  <a:txBody>
                    <a:bodyPr/>
                    <a:lstStyle/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MIA</a:t>
                      </a:r>
                      <a:endParaRPr lang="lt-LT" sz="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Savivaldybių biudžetai</a:t>
                      </a:r>
                      <a:endParaRPr lang="lt-LT" sz="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Suma,</a:t>
                      </a:r>
                    </a:p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 eurai</a:t>
                      </a:r>
                      <a:endParaRPr lang="lt-LT" sz="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08400">
                <a:tc rowSpan="11">
                  <a:txBody>
                    <a:bodyPr/>
                    <a:lstStyle/>
                    <a:p>
                      <a:r>
                        <a:rPr lang="lt-LT" sz="800" dirty="0" smtClean="0"/>
                        <a:t>UAB „X“</a:t>
                      </a:r>
                      <a:endParaRPr lang="lt-LT" sz="8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Vilniaus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854,03</a:t>
                      </a:r>
                    </a:p>
                  </a:txBody>
                  <a:tcPr marL="0" marR="0" marT="0" marB="0"/>
                </a:tc>
              </a:tr>
              <a:tr h="108400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Kauno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650,69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08400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Neringos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413,46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08400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Kupiškio r.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549,02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08400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Trakų r.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528,68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08400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Panevėžio r.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698,13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08400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Panevėžio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873,02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08400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Šiaulių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1 362,38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08400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Šiaulių r.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813,36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08400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Druskininkų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537,23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08400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b="1" i="0" dirty="0" smtClean="0"/>
                        <a:t>Iš viso</a:t>
                      </a:r>
                      <a:endParaRPr lang="lt-LT" sz="800" b="1" i="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b="1" i="0" dirty="0" smtClean="0"/>
                        <a:t>7</a:t>
                      </a:r>
                      <a:r>
                        <a:rPr lang="lt-LT" sz="800" b="1" i="0" baseline="0" dirty="0" smtClean="0"/>
                        <a:t> 280</a:t>
                      </a:r>
                      <a:r>
                        <a:rPr lang="lt-LT" sz="800" b="1" i="0" dirty="0" smtClean="0"/>
                        <a:t>,00</a:t>
                      </a:r>
                      <a:endParaRPr lang="lt-LT" sz="800" b="1" i="0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32" name="Lentelė 31"/>
          <p:cNvGraphicFramePr>
            <a:graphicFrameLocks noGrp="1"/>
          </p:cNvGraphicFramePr>
          <p:nvPr>
            <p:extLst/>
          </p:nvPr>
        </p:nvGraphicFramePr>
        <p:xfrm>
          <a:off x="1925631" y="3473973"/>
          <a:ext cx="2140061" cy="1691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227"/>
                <a:gridCol w="911480"/>
                <a:gridCol w="713354"/>
              </a:tblGrid>
              <a:tr h="314385">
                <a:tc>
                  <a:txBody>
                    <a:bodyPr/>
                    <a:lstStyle/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MIA</a:t>
                      </a:r>
                      <a:endParaRPr lang="lt-LT" sz="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Savivaldybių biudžetai</a:t>
                      </a:r>
                      <a:endParaRPr lang="lt-LT" sz="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Dalys</a:t>
                      </a:r>
                      <a:endParaRPr lang="lt-LT" sz="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23275">
                <a:tc rowSpan="11">
                  <a:txBody>
                    <a:bodyPr/>
                    <a:lstStyle/>
                    <a:p>
                      <a:r>
                        <a:rPr lang="lt-LT" sz="800" dirty="0" smtClean="0"/>
                        <a:t>UAB „X“</a:t>
                      </a:r>
                      <a:endParaRPr lang="lt-LT" sz="8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Vilniaus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0,126</a:t>
                      </a:r>
                    </a:p>
                  </a:txBody>
                  <a:tcPr marL="0" marR="0" marT="0" marB="0"/>
                </a:tc>
              </a:tr>
              <a:tr h="123275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Kauno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0,096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</a:tr>
              <a:tr h="123275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Neringos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0,061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23275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Kupiškio r.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0,081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23275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Trakų r.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0,078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23275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Panevėžio r.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0,103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23275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Panevėžio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0,099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23275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Šiaulių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0,201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23275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Šiaulių r.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0,120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23275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Druskininkų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0,035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23275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b="1" i="0" dirty="0" smtClean="0"/>
                        <a:t>Iš viso</a:t>
                      </a:r>
                      <a:endParaRPr lang="lt-LT" sz="800" b="1" i="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b="1" i="0" dirty="0" smtClean="0"/>
                        <a:t>1,000</a:t>
                      </a:r>
                      <a:endParaRPr lang="lt-LT" sz="800" b="1" i="0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33" name="Lentelė 32"/>
          <p:cNvGraphicFramePr>
            <a:graphicFrameLocks noGrp="1"/>
          </p:cNvGraphicFramePr>
          <p:nvPr>
            <p:extLst/>
          </p:nvPr>
        </p:nvGraphicFramePr>
        <p:xfrm>
          <a:off x="6077154" y="3767033"/>
          <a:ext cx="254549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8497"/>
                <a:gridCol w="848497"/>
                <a:gridCol w="848497"/>
              </a:tblGrid>
              <a:tr h="177155"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MIA</a:t>
                      </a:r>
                      <a:endParaRPr lang="lt-LT" sz="8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Iždas</a:t>
                      </a:r>
                      <a:endParaRPr lang="lt-LT" sz="8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Suma, eurai</a:t>
                      </a:r>
                      <a:endParaRPr lang="lt-LT" sz="8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18380">
                <a:tc rowSpan="3">
                  <a:txBody>
                    <a:bodyPr/>
                    <a:lstStyle/>
                    <a:p>
                      <a:r>
                        <a:rPr lang="lt-LT" sz="800" dirty="0" smtClean="0"/>
                        <a:t>UAB „X“</a:t>
                      </a:r>
                      <a:endParaRPr lang="lt-LT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Vilniaus m.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444,10</a:t>
                      </a:r>
                    </a:p>
                  </a:txBody>
                  <a:tcPr marL="0" marR="0" marT="0" marB="0"/>
                </a:tc>
              </a:tr>
              <a:tr h="118380">
                <a:tc vMerge="1">
                  <a:txBody>
                    <a:bodyPr/>
                    <a:lstStyle/>
                    <a:p>
                      <a:endParaRPr lang="lt-LT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Kauno m.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39,04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</a:tr>
              <a:tr h="118380">
                <a:tc vMerge="1">
                  <a:txBody>
                    <a:bodyPr/>
                    <a:lstStyle/>
                    <a:p>
                      <a:endParaRPr lang="lt-LT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800" b="1" dirty="0" smtClean="0"/>
                        <a:t>Iš viso</a:t>
                      </a:r>
                      <a:endParaRPr lang="lt-LT" sz="800" b="1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b="1" dirty="0" smtClean="0"/>
                        <a:t>483,14</a:t>
                      </a:r>
                      <a:endParaRPr lang="lt-LT" sz="800" b="1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4" name="Right Arrow 67"/>
          <p:cNvSpPr/>
          <p:nvPr/>
        </p:nvSpPr>
        <p:spPr>
          <a:xfrm rot="5400000">
            <a:off x="5101199" y="3622954"/>
            <a:ext cx="112986" cy="349645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graphicFrame>
        <p:nvGraphicFramePr>
          <p:cNvPr id="35" name="Lentelė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290875"/>
              </p:ext>
            </p:extLst>
          </p:nvPr>
        </p:nvGraphicFramePr>
        <p:xfrm>
          <a:off x="6087561" y="4400908"/>
          <a:ext cx="2535084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028"/>
                <a:gridCol w="845028"/>
                <a:gridCol w="845028"/>
              </a:tblGrid>
              <a:tr h="329831">
                <a:tc>
                  <a:txBody>
                    <a:bodyPr/>
                    <a:lstStyle/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MIA</a:t>
                      </a:r>
                      <a:endParaRPr lang="lt-LT" sz="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Savivaldybių biudžetai</a:t>
                      </a:r>
                      <a:endParaRPr lang="lt-LT" sz="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Suma,</a:t>
                      </a:r>
                    </a:p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 eurai</a:t>
                      </a:r>
                      <a:endParaRPr lang="lt-LT" sz="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08400">
                <a:tc rowSpan="11">
                  <a:txBody>
                    <a:bodyPr/>
                    <a:lstStyle/>
                    <a:p>
                      <a:r>
                        <a:rPr lang="lt-LT" sz="800" dirty="0" smtClean="0"/>
                        <a:t>UAB „X“</a:t>
                      </a:r>
                      <a:endParaRPr lang="lt-LT" sz="8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Vilniaus m.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409,93</a:t>
                      </a:r>
                    </a:p>
                  </a:txBody>
                  <a:tcPr marL="0" marR="0" marT="0" marB="0"/>
                </a:tc>
              </a:tr>
              <a:tr h="108400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Kauno m.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611,65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</a:tr>
              <a:tr h="108400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Neringos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413,46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08400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Kupiškio r.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549,02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08400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Trakų r.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528,68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08400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Panevėžio r.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698,13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08400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Panevėžio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873,02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08400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Šiaulių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1 362,38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08400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Šiaulių r.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813,36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08400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Druskininkų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537,23</a:t>
                      </a:r>
                      <a:endParaRPr lang="lt-LT" sz="800" dirty="0"/>
                    </a:p>
                  </a:txBody>
                  <a:tcPr marL="0" marR="0" marT="0" marB="0"/>
                </a:tc>
              </a:tr>
              <a:tr h="108400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b="1" i="0" dirty="0" smtClean="0"/>
                        <a:t>Iš viso</a:t>
                      </a:r>
                      <a:endParaRPr lang="lt-LT" sz="800" b="1" i="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b="1" i="0" dirty="0" smtClean="0"/>
                        <a:t>6 796,86</a:t>
                      </a:r>
                      <a:endParaRPr lang="lt-LT" sz="800" b="1" i="0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6" name="Right Arrow 67"/>
          <p:cNvSpPr/>
          <p:nvPr/>
        </p:nvSpPr>
        <p:spPr>
          <a:xfrm rot="5400000">
            <a:off x="5089175" y="4458469"/>
            <a:ext cx="178758" cy="577148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37" name="Right Arrow 67"/>
          <p:cNvSpPr/>
          <p:nvPr/>
        </p:nvSpPr>
        <p:spPr>
          <a:xfrm rot="5400000">
            <a:off x="2881782" y="3159946"/>
            <a:ext cx="112986" cy="349645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26" name="Rounded Rectangle 2"/>
          <p:cNvSpPr/>
          <p:nvPr/>
        </p:nvSpPr>
        <p:spPr>
          <a:xfrm>
            <a:off x="549250" y="5869815"/>
            <a:ext cx="3516442" cy="185474"/>
          </a:xfrm>
          <a:prstGeom prst="roundRect">
            <a:avLst>
              <a:gd name="adj" fmla="val 12410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lt-LT" sz="1000" b="1" dirty="0" smtClean="0">
                <a:solidFill>
                  <a:schemeClr val="tx1"/>
                </a:solidFill>
              </a:rPr>
              <a:t>MIA — mokestį išskaičiuojantis asmuo </a:t>
            </a:r>
          </a:p>
        </p:txBody>
      </p:sp>
    </p:spTree>
    <p:extLst>
      <p:ext uri="{BB962C8B-B14F-4D97-AF65-F5344CB8AC3E}">
        <p14:creationId xmlns:p14="http://schemas.microsoft.com/office/powerpoint/2010/main" val="224885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4713" y="262899"/>
            <a:ext cx="8640000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t-LT" sz="1600" b="1" dirty="0" smtClean="0">
                <a:solidFill>
                  <a:schemeClr val="bg1"/>
                </a:solidFill>
              </a:rPr>
              <a:t>12. GPM įmokų patikslinto paskirstymo VMI schema pagal GPMĮ 38 str. už 2015 m.</a:t>
            </a:r>
            <a:endParaRPr lang="lt-LT" sz="1600" b="1" i="1" dirty="0">
              <a:solidFill>
                <a:schemeClr val="bg1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334494" y="879897"/>
            <a:ext cx="8660219" cy="5311589"/>
          </a:xfrm>
          <a:prstGeom prst="roundRect">
            <a:avLst>
              <a:gd name="adj" fmla="val 3476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fontAlgn="t"/>
            <a:endParaRPr lang="lt-LT" sz="2400" dirty="0"/>
          </a:p>
        </p:txBody>
      </p:sp>
      <p:sp>
        <p:nvSpPr>
          <p:cNvPr id="52" name="Rounded Rectangle 51"/>
          <p:cNvSpPr/>
          <p:nvPr/>
        </p:nvSpPr>
        <p:spPr>
          <a:xfrm>
            <a:off x="2094838" y="2371323"/>
            <a:ext cx="1775178" cy="852060"/>
          </a:xfrm>
          <a:prstGeom prst="roundRect">
            <a:avLst>
              <a:gd name="adj" fmla="val 101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GPM paskirstymo į savivaldybių biudžetus </a:t>
            </a:r>
          </a:p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dalies (%)</a:t>
            </a:r>
          </a:p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apskaičiavimas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379715" y="2254768"/>
            <a:ext cx="1440000" cy="1080000"/>
          </a:xfrm>
          <a:prstGeom prst="roundRect">
            <a:avLst>
              <a:gd name="adj" fmla="val 101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Metinių deklaracijų </a:t>
            </a:r>
            <a:r>
              <a:rPr lang="lt-LT" sz="1200" b="1" dirty="0" smtClean="0">
                <a:solidFill>
                  <a:srgbClr val="FF0000"/>
                </a:solidFill>
              </a:rPr>
              <a:t>už 2015 m. </a:t>
            </a:r>
            <a:r>
              <a:rPr lang="lt-LT" sz="1200" b="1" dirty="0" smtClean="0">
                <a:solidFill>
                  <a:schemeClr val="tx1"/>
                </a:solidFill>
              </a:rPr>
              <a:t>mokestinį laikotarpį duomenys</a:t>
            </a:r>
            <a:endParaRPr lang="lt-LT" sz="1200" b="1" dirty="0">
              <a:solidFill>
                <a:schemeClr val="tx1"/>
              </a:solidFill>
            </a:endParaRPr>
          </a:p>
        </p:txBody>
      </p:sp>
      <p:sp>
        <p:nvSpPr>
          <p:cNvPr id="45" name="Rounded Rectangle 51"/>
          <p:cNvSpPr/>
          <p:nvPr/>
        </p:nvSpPr>
        <p:spPr>
          <a:xfrm>
            <a:off x="4261368" y="2070989"/>
            <a:ext cx="1794775" cy="1652011"/>
          </a:xfrm>
          <a:prstGeom prst="roundRect">
            <a:avLst>
              <a:gd name="adj" fmla="val 101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GPM dalies į SB paskirstymas į savivaldybių biudžetus</a:t>
            </a:r>
          </a:p>
          <a:p>
            <a:pPr algn="ctr"/>
            <a:r>
              <a:rPr lang="lt-LT" sz="1200" b="1" dirty="0">
                <a:solidFill>
                  <a:schemeClr val="tx1"/>
                </a:solidFill>
              </a:rPr>
              <a:t>p</a:t>
            </a:r>
            <a:r>
              <a:rPr lang="lt-LT" sz="1200" b="1" dirty="0" smtClean="0">
                <a:solidFill>
                  <a:schemeClr val="tx1"/>
                </a:solidFill>
              </a:rPr>
              <a:t>agal </a:t>
            </a:r>
          </a:p>
          <a:p>
            <a:pPr algn="ctr"/>
            <a:r>
              <a:rPr lang="lt-LT" sz="1200" b="1" dirty="0">
                <a:solidFill>
                  <a:schemeClr val="tx1"/>
                </a:solidFill>
              </a:rPr>
              <a:t>a</a:t>
            </a:r>
            <a:r>
              <a:rPr lang="lt-LT" sz="1200" b="1" dirty="0" smtClean="0">
                <a:solidFill>
                  <a:schemeClr val="tx1"/>
                </a:solidFill>
              </a:rPr>
              <a:t>pskaičiuotas </a:t>
            </a:r>
          </a:p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dalis (%), </a:t>
            </a:r>
          </a:p>
          <a:p>
            <a:pPr algn="ctr"/>
            <a:r>
              <a:rPr lang="lt-LT" sz="1000" b="1" dirty="0" smtClean="0">
                <a:solidFill>
                  <a:schemeClr val="tx1"/>
                </a:solidFill>
              </a:rPr>
              <a:t>pvz. Vilniaus m. =</a:t>
            </a:r>
          </a:p>
          <a:p>
            <a:pPr algn="ctr"/>
            <a:r>
              <a:rPr lang="lt-LT" sz="1000" b="1" dirty="0" smtClean="0">
                <a:solidFill>
                  <a:schemeClr val="tx1"/>
                </a:solidFill>
              </a:rPr>
              <a:t>6778 eurų * </a:t>
            </a:r>
            <a:r>
              <a:rPr lang="lt-LT" sz="1000" b="1" dirty="0" smtClean="0">
                <a:solidFill>
                  <a:srgbClr val="FF0000"/>
                </a:solidFill>
              </a:rPr>
              <a:t>0,113</a:t>
            </a:r>
            <a:r>
              <a:rPr lang="lt-LT" sz="1000" b="1" dirty="0" smtClean="0">
                <a:solidFill>
                  <a:schemeClr val="tx1"/>
                </a:solidFill>
              </a:rPr>
              <a:t> arba</a:t>
            </a:r>
          </a:p>
          <a:p>
            <a:pPr algn="ctr"/>
            <a:r>
              <a:rPr lang="lt-LT" sz="1000" b="1" dirty="0" smtClean="0">
                <a:solidFill>
                  <a:schemeClr val="tx1"/>
                </a:solidFill>
              </a:rPr>
              <a:t>765,91 eurų              </a:t>
            </a:r>
          </a:p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 </a:t>
            </a:r>
            <a:endParaRPr lang="lt-LT" sz="1500" b="1" dirty="0">
              <a:solidFill>
                <a:schemeClr val="tx1"/>
              </a:solidFill>
            </a:endParaRPr>
          </a:p>
        </p:txBody>
      </p:sp>
      <p:sp>
        <p:nvSpPr>
          <p:cNvPr id="47" name="Rounded Rectangle 59"/>
          <p:cNvSpPr/>
          <p:nvPr/>
        </p:nvSpPr>
        <p:spPr>
          <a:xfrm>
            <a:off x="2094838" y="1065843"/>
            <a:ext cx="1889029" cy="683214"/>
          </a:xfrm>
          <a:prstGeom prst="roundRect">
            <a:avLst>
              <a:gd name="adj" fmla="val 101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lt-LT" sz="1000" dirty="0" smtClean="0">
              <a:solidFill>
                <a:schemeClr val="tx1"/>
              </a:solidFill>
            </a:endParaRPr>
          </a:p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GPM įmokų </a:t>
            </a:r>
          </a:p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(10 000 eurų)</a:t>
            </a:r>
            <a:endParaRPr lang="lt-LT" sz="1200" b="1" dirty="0">
              <a:solidFill>
                <a:schemeClr val="tx1"/>
              </a:solidFill>
            </a:endParaRPr>
          </a:p>
          <a:p>
            <a:pPr algn="ctr"/>
            <a:r>
              <a:rPr lang="lt-LT" sz="1200" b="1" dirty="0">
                <a:solidFill>
                  <a:schemeClr val="tx1"/>
                </a:solidFill>
              </a:rPr>
              <a:t>p</a:t>
            </a:r>
            <a:r>
              <a:rPr lang="lt-LT" sz="1200" b="1" dirty="0" smtClean="0">
                <a:solidFill>
                  <a:schemeClr val="tx1"/>
                </a:solidFill>
              </a:rPr>
              <a:t>askirstymas į biudžetus</a:t>
            </a:r>
            <a:endParaRPr lang="lt-LT" sz="1200" b="1" dirty="0">
              <a:solidFill>
                <a:schemeClr val="tx1"/>
              </a:solidFill>
            </a:endParaRPr>
          </a:p>
          <a:p>
            <a:pPr algn="ctr"/>
            <a:endParaRPr lang="lt-LT" sz="1500" b="1" dirty="0">
              <a:solidFill>
                <a:schemeClr val="tx1"/>
              </a:solidFill>
            </a:endParaRPr>
          </a:p>
        </p:txBody>
      </p:sp>
      <p:sp>
        <p:nvSpPr>
          <p:cNvPr id="48" name="Suapvalintas stačiakampis paaiškinimas 47"/>
          <p:cNvSpPr/>
          <p:nvPr/>
        </p:nvSpPr>
        <p:spPr>
          <a:xfrm>
            <a:off x="405060" y="1065843"/>
            <a:ext cx="1193847" cy="611053"/>
          </a:xfrm>
          <a:prstGeom prst="wedgeRoundRectCallout">
            <a:avLst>
              <a:gd name="adj1" fmla="val 84353"/>
              <a:gd name="adj2" fmla="val 16955"/>
              <a:gd name="adj3" fmla="val 16667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350" b="1" dirty="0">
                <a:solidFill>
                  <a:schemeClr val="tx1"/>
                </a:solidFill>
              </a:rPr>
              <a:t>UAB „X</a:t>
            </a:r>
            <a:r>
              <a:rPr lang="lt-LT" sz="1350" b="1" dirty="0" smtClean="0">
                <a:solidFill>
                  <a:schemeClr val="tx1"/>
                </a:solidFill>
              </a:rPr>
              <a:t>“</a:t>
            </a:r>
            <a:endParaRPr lang="lt-LT" sz="1350" b="1" dirty="0">
              <a:solidFill>
                <a:schemeClr val="tx1"/>
              </a:solidFill>
            </a:endParaRPr>
          </a:p>
        </p:txBody>
      </p:sp>
      <p:sp>
        <p:nvSpPr>
          <p:cNvPr id="54" name="Rounded Rectangle 51"/>
          <p:cNvSpPr/>
          <p:nvPr/>
        </p:nvSpPr>
        <p:spPr>
          <a:xfrm>
            <a:off x="4395553" y="980813"/>
            <a:ext cx="1535423" cy="462751"/>
          </a:xfrm>
          <a:prstGeom prst="roundRect">
            <a:avLst>
              <a:gd name="adj" fmla="val 101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GPM dalis </a:t>
            </a:r>
          </a:p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(27,2 %) į VB</a:t>
            </a:r>
          </a:p>
        </p:txBody>
      </p:sp>
      <p:sp>
        <p:nvSpPr>
          <p:cNvPr id="68" name="Right Arrow 67"/>
          <p:cNvSpPr/>
          <p:nvPr/>
        </p:nvSpPr>
        <p:spPr>
          <a:xfrm>
            <a:off x="1737951" y="2794768"/>
            <a:ext cx="443927" cy="164560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76" name="Right Arrow 67"/>
          <p:cNvSpPr/>
          <p:nvPr/>
        </p:nvSpPr>
        <p:spPr>
          <a:xfrm>
            <a:off x="3983867" y="1361803"/>
            <a:ext cx="439281" cy="172562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84" name="Right Arrow 67"/>
          <p:cNvSpPr/>
          <p:nvPr/>
        </p:nvSpPr>
        <p:spPr>
          <a:xfrm rot="5400000">
            <a:off x="5085247" y="1807061"/>
            <a:ext cx="112986" cy="349645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93" name="Rounded Rectangle 51"/>
          <p:cNvSpPr/>
          <p:nvPr/>
        </p:nvSpPr>
        <p:spPr>
          <a:xfrm>
            <a:off x="4322829" y="5057815"/>
            <a:ext cx="1720089" cy="676425"/>
          </a:xfrm>
          <a:prstGeom prst="roundRect">
            <a:avLst>
              <a:gd name="adj" fmla="val 101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1"/>
          <a:lstStyle/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GPM galutinės patikslintos sumos</a:t>
            </a:r>
          </a:p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 į SB už 2015 m.</a:t>
            </a:r>
            <a:endParaRPr lang="lt-LT" sz="1200" b="1" dirty="0">
              <a:solidFill>
                <a:schemeClr val="tx1"/>
              </a:solidFill>
            </a:endParaRPr>
          </a:p>
        </p:txBody>
      </p:sp>
      <p:sp>
        <p:nvSpPr>
          <p:cNvPr id="27" name="Rounded Rectangle 51"/>
          <p:cNvSpPr/>
          <p:nvPr/>
        </p:nvSpPr>
        <p:spPr>
          <a:xfrm>
            <a:off x="4395553" y="1435049"/>
            <a:ext cx="1535423" cy="462751"/>
          </a:xfrm>
          <a:prstGeom prst="roundRect">
            <a:avLst>
              <a:gd name="adj" fmla="val 101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GPM dalis </a:t>
            </a:r>
          </a:p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(72,8 %) į SB</a:t>
            </a:r>
          </a:p>
        </p:txBody>
      </p:sp>
      <p:graphicFrame>
        <p:nvGraphicFramePr>
          <p:cNvPr id="28" name="Lentelė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324039"/>
              </p:ext>
            </p:extLst>
          </p:nvPr>
        </p:nvGraphicFramePr>
        <p:xfrm>
          <a:off x="6077155" y="967158"/>
          <a:ext cx="2545491" cy="457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48497"/>
                <a:gridCol w="848497"/>
                <a:gridCol w="848497"/>
              </a:tblGrid>
              <a:tr h="178815">
                <a:tc>
                  <a:txBody>
                    <a:bodyPr/>
                    <a:lstStyle/>
                    <a:p>
                      <a:pPr algn="ctr"/>
                      <a:r>
                        <a:rPr lang="lt-LT" sz="900" dirty="0" smtClean="0">
                          <a:solidFill>
                            <a:schemeClr val="bg1"/>
                          </a:solidFill>
                        </a:rPr>
                        <a:t>MIA</a:t>
                      </a:r>
                      <a:endParaRPr lang="lt-LT" sz="9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900" dirty="0" smtClean="0">
                          <a:solidFill>
                            <a:schemeClr val="bg1"/>
                          </a:solidFill>
                        </a:rPr>
                        <a:t>Biudžetas</a:t>
                      </a:r>
                      <a:endParaRPr lang="lt-LT" sz="9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900" dirty="0" smtClean="0">
                          <a:solidFill>
                            <a:schemeClr val="bg1"/>
                          </a:solidFill>
                        </a:rPr>
                        <a:t>Suma, eurai</a:t>
                      </a:r>
                      <a:endParaRPr lang="lt-LT" sz="9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78815">
                <a:tc>
                  <a:txBody>
                    <a:bodyPr/>
                    <a:lstStyle/>
                    <a:p>
                      <a:r>
                        <a:rPr lang="lt-LT" sz="900" dirty="0" smtClean="0"/>
                        <a:t>UAB „X“</a:t>
                      </a:r>
                      <a:endParaRPr lang="lt-LT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900" dirty="0" smtClean="0"/>
                        <a:t>Valstybės</a:t>
                      </a:r>
                      <a:endParaRPr lang="lt-LT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900" b="1" dirty="0" smtClean="0"/>
                        <a:t>2 720,00</a:t>
                      </a:r>
                      <a:endParaRPr lang="lt-LT" sz="9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9" name="Lentelė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957249"/>
              </p:ext>
            </p:extLst>
          </p:nvPr>
        </p:nvGraphicFramePr>
        <p:xfrm>
          <a:off x="6077155" y="1432402"/>
          <a:ext cx="2545491" cy="457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48497"/>
                <a:gridCol w="848497"/>
                <a:gridCol w="848497"/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lt-LT" sz="900" dirty="0" smtClean="0">
                          <a:solidFill>
                            <a:schemeClr val="bg1"/>
                          </a:solidFill>
                        </a:rPr>
                        <a:t>MIA</a:t>
                      </a:r>
                      <a:endParaRPr lang="lt-LT" sz="9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900" dirty="0" smtClean="0">
                          <a:solidFill>
                            <a:schemeClr val="bg1"/>
                          </a:solidFill>
                        </a:rPr>
                        <a:t>Biudžetas</a:t>
                      </a:r>
                      <a:endParaRPr lang="lt-LT" sz="9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900" dirty="0" smtClean="0">
                          <a:solidFill>
                            <a:schemeClr val="bg1"/>
                          </a:solidFill>
                        </a:rPr>
                        <a:t>Suma, eurai</a:t>
                      </a:r>
                      <a:endParaRPr lang="lt-LT" sz="9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85420">
                <a:tc>
                  <a:txBody>
                    <a:bodyPr/>
                    <a:lstStyle/>
                    <a:p>
                      <a:r>
                        <a:rPr lang="lt-LT" sz="900" dirty="0" smtClean="0"/>
                        <a:t>UAB „X“</a:t>
                      </a:r>
                      <a:endParaRPr lang="lt-LT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900" dirty="0" smtClean="0"/>
                        <a:t>Savivaldybių</a:t>
                      </a:r>
                      <a:endParaRPr lang="lt-LT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900" b="1" dirty="0" smtClean="0"/>
                        <a:t>7 280,00</a:t>
                      </a:r>
                      <a:endParaRPr lang="lt-LT" sz="9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" name="Right Arrow 67"/>
          <p:cNvSpPr/>
          <p:nvPr/>
        </p:nvSpPr>
        <p:spPr>
          <a:xfrm rot="5400000">
            <a:off x="825238" y="1909564"/>
            <a:ext cx="353491" cy="164943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graphicFrame>
        <p:nvGraphicFramePr>
          <p:cNvPr id="31" name="Lentelė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27392"/>
              </p:ext>
            </p:extLst>
          </p:nvPr>
        </p:nvGraphicFramePr>
        <p:xfrm>
          <a:off x="6087751" y="2168781"/>
          <a:ext cx="2535084" cy="13669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028"/>
                <a:gridCol w="845028"/>
                <a:gridCol w="845028"/>
              </a:tblGrid>
              <a:tr h="317248">
                <a:tc>
                  <a:txBody>
                    <a:bodyPr/>
                    <a:lstStyle/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MIA</a:t>
                      </a:r>
                      <a:endParaRPr lang="lt-LT" sz="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Savivaldybių biudžetai</a:t>
                      </a:r>
                      <a:endParaRPr lang="lt-LT" sz="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Suma,</a:t>
                      </a:r>
                    </a:p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 eurai</a:t>
                      </a:r>
                      <a:endParaRPr lang="lt-LT" sz="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15363">
                <a:tc rowSpan="8">
                  <a:txBody>
                    <a:bodyPr/>
                    <a:lstStyle/>
                    <a:p>
                      <a:pPr algn="ctr"/>
                      <a:r>
                        <a:rPr lang="lt-LT" sz="800" dirty="0" smtClean="0"/>
                        <a:t>UAB „X“</a:t>
                      </a:r>
                      <a:endParaRPr lang="lt-LT" sz="8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Vilniaus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765,91</a:t>
                      </a:r>
                    </a:p>
                  </a:txBody>
                  <a:tcPr marL="0" marR="0" marT="0" marB="0"/>
                </a:tc>
              </a:tr>
              <a:tr h="115363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Kauno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576,13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</a:tr>
              <a:tr h="115363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Neringos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244,01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</a:tr>
              <a:tr h="115363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Palangos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563,00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</a:tr>
              <a:tr h="115363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Klaipėdos m.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2 297,748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</a:tr>
              <a:tr h="115363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Šiaulių r.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1 769,06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</a:tr>
              <a:tr h="115363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Varėnos r.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1 064,15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</a:tr>
              <a:tr h="178191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b="1" i="0" dirty="0" smtClean="0"/>
                        <a:t>Iš viso</a:t>
                      </a:r>
                      <a:endParaRPr lang="lt-LT" sz="800" b="1" i="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b="1" i="0" dirty="0" smtClean="0"/>
                        <a:t>7 280,00</a:t>
                      </a:r>
                      <a:endParaRPr lang="lt-LT" sz="800" b="1" i="0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4" name="Right Arrow 67"/>
          <p:cNvSpPr/>
          <p:nvPr/>
        </p:nvSpPr>
        <p:spPr>
          <a:xfrm rot="5400000">
            <a:off x="5101199" y="3622954"/>
            <a:ext cx="112986" cy="349645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37" name="Right Arrow 67"/>
          <p:cNvSpPr/>
          <p:nvPr/>
        </p:nvSpPr>
        <p:spPr>
          <a:xfrm rot="5400000">
            <a:off x="2881782" y="3159946"/>
            <a:ext cx="112986" cy="349645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graphicFrame>
        <p:nvGraphicFramePr>
          <p:cNvPr id="38" name="Lentelė 37"/>
          <p:cNvGraphicFramePr>
            <a:graphicFrameLocks noGrp="1"/>
          </p:cNvGraphicFramePr>
          <p:nvPr>
            <p:extLst/>
          </p:nvPr>
        </p:nvGraphicFramePr>
        <p:xfrm>
          <a:off x="1853988" y="3499327"/>
          <a:ext cx="2168574" cy="1382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092"/>
                <a:gridCol w="923624"/>
                <a:gridCol w="722858"/>
              </a:tblGrid>
              <a:tr h="324054">
                <a:tc>
                  <a:txBody>
                    <a:bodyPr/>
                    <a:lstStyle/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MIA</a:t>
                      </a:r>
                      <a:endParaRPr lang="lt-LT" sz="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Savivaldybių biudžetai</a:t>
                      </a:r>
                      <a:endParaRPr lang="lt-LT" sz="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Dalys</a:t>
                      </a:r>
                      <a:endParaRPr lang="lt-LT" sz="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17838">
                <a:tc rowSpan="8">
                  <a:txBody>
                    <a:bodyPr/>
                    <a:lstStyle/>
                    <a:p>
                      <a:r>
                        <a:rPr lang="lt-LT" sz="800" dirty="0" smtClean="0"/>
                        <a:t>UAB „X“</a:t>
                      </a:r>
                      <a:endParaRPr lang="lt-LT" sz="8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Vilniaus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0,113</a:t>
                      </a:r>
                    </a:p>
                  </a:txBody>
                  <a:tcPr marL="0" marR="0" marT="0" marB="0"/>
                </a:tc>
              </a:tr>
              <a:tr h="117838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Kauno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0,085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</a:tr>
              <a:tr h="117838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Neringos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0,036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</a:tr>
              <a:tr h="124743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t-LT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Palangos</a:t>
                      </a:r>
                      <a:endParaRPr lang="lt-LT" sz="8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0,009</a:t>
                      </a:r>
                      <a:endParaRPr lang="lt-LT" sz="8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144" marR="7144" marT="7144" marB="0" anchor="b"/>
                </a:tc>
              </a:tr>
              <a:tr h="124743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t-LT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Klaipėdos m.</a:t>
                      </a:r>
                      <a:endParaRPr lang="lt-LT" sz="8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0,339</a:t>
                      </a:r>
                      <a:endParaRPr lang="lt-LT" sz="8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144" marR="7144" marT="7144" marB="0" anchor="b"/>
                </a:tc>
              </a:tr>
              <a:tr h="117838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Šiaulių r.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0,261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</a:tr>
              <a:tr h="124743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t-LT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Varėnos r.</a:t>
                      </a:r>
                      <a:endParaRPr lang="lt-LT" sz="8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0,157</a:t>
                      </a:r>
                      <a:endParaRPr lang="lt-LT" sz="8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144" marR="7144" marT="7144" marB="0" anchor="b"/>
                </a:tc>
              </a:tr>
              <a:tr h="172692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b="1" i="0" dirty="0" smtClean="0"/>
                        <a:t>Iš viso</a:t>
                      </a:r>
                      <a:endParaRPr lang="lt-LT" sz="800" b="1" i="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b="1" i="0" dirty="0" smtClean="0"/>
                        <a:t>1,000</a:t>
                      </a:r>
                      <a:endParaRPr lang="lt-LT" sz="800" b="1" i="0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43" name="Lentelė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323193"/>
              </p:ext>
            </p:extLst>
          </p:nvPr>
        </p:nvGraphicFramePr>
        <p:xfrm>
          <a:off x="6087751" y="3814136"/>
          <a:ext cx="2535084" cy="859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028"/>
                <a:gridCol w="845028"/>
                <a:gridCol w="845028"/>
              </a:tblGrid>
              <a:tr h="269642">
                <a:tc>
                  <a:txBody>
                    <a:bodyPr/>
                    <a:lstStyle/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MIA</a:t>
                      </a:r>
                      <a:endParaRPr lang="lt-LT" sz="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Iždas</a:t>
                      </a:r>
                      <a:endParaRPr lang="lt-LT" sz="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Suma,</a:t>
                      </a:r>
                    </a:p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 eurai</a:t>
                      </a:r>
                      <a:endParaRPr lang="lt-LT" sz="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11844">
                <a:tc rowSpan="4">
                  <a:txBody>
                    <a:bodyPr/>
                    <a:lstStyle/>
                    <a:p>
                      <a:pPr algn="ctr"/>
                      <a:r>
                        <a:rPr lang="lt-LT" sz="800" dirty="0" smtClean="0"/>
                        <a:t>UAB „X“</a:t>
                      </a:r>
                      <a:endParaRPr lang="lt-LT" sz="8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Vilniaus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8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398,27</a:t>
                      </a:r>
                      <a:endParaRPr lang="lt-LT" sz="8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144" marR="7144" marT="7144" marB="0" anchor="b"/>
                </a:tc>
              </a:tr>
              <a:tr h="111844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Kauno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8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34,57</a:t>
                      </a:r>
                      <a:endParaRPr lang="lt-LT" sz="8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144" marR="7144" marT="7144" marB="0" anchor="b"/>
                </a:tc>
              </a:tr>
              <a:tr h="111844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Klaipėdos m.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8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321,68</a:t>
                      </a:r>
                      <a:endParaRPr lang="lt-LT" sz="8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144" marR="7144" marT="7144" marB="0" anchor="b"/>
                </a:tc>
              </a:tr>
              <a:tr h="137259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b="1" i="0" dirty="0" smtClean="0"/>
                        <a:t>Iš viso</a:t>
                      </a:r>
                      <a:endParaRPr lang="lt-LT" sz="800" b="1" i="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b="1" i="0" dirty="0" smtClean="0"/>
                        <a:t>754,52</a:t>
                      </a:r>
                      <a:endParaRPr lang="lt-LT" sz="800" b="1" i="0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44" name="Lentelė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095160"/>
              </p:ext>
            </p:extLst>
          </p:nvPr>
        </p:nvGraphicFramePr>
        <p:xfrm>
          <a:off x="6087751" y="4710067"/>
          <a:ext cx="2535084" cy="13669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028"/>
                <a:gridCol w="845028"/>
                <a:gridCol w="845028"/>
              </a:tblGrid>
              <a:tr h="317248">
                <a:tc>
                  <a:txBody>
                    <a:bodyPr/>
                    <a:lstStyle/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MIA</a:t>
                      </a:r>
                      <a:endParaRPr lang="lt-LT" sz="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Savivaldybių biudžetai</a:t>
                      </a:r>
                      <a:endParaRPr lang="lt-LT" sz="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Suma,</a:t>
                      </a:r>
                    </a:p>
                    <a:p>
                      <a:pPr algn="ctr"/>
                      <a:r>
                        <a:rPr lang="lt-LT" sz="800" dirty="0" smtClean="0">
                          <a:solidFill>
                            <a:schemeClr val="bg1"/>
                          </a:solidFill>
                        </a:rPr>
                        <a:t> eurai</a:t>
                      </a:r>
                      <a:endParaRPr lang="lt-LT" sz="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15363">
                <a:tc rowSpan="8">
                  <a:txBody>
                    <a:bodyPr/>
                    <a:lstStyle/>
                    <a:p>
                      <a:pPr algn="ctr"/>
                      <a:r>
                        <a:rPr lang="lt-LT" sz="800" dirty="0" smtClean="0"/>
                        <a:t>UAB „X“</a:t>
                      </a:r>
                      <a:endParaRPr lang="lt-LT" sz="8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Vilniaus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367,64</a:t>
                      </a:r>
                    </a:p>
                  </a:txBody>
                  <a:tcPr marL="0" marR="0" marT="0" marB="0"/>
                </a:tc>
              </a:tr>
              <a:tr h="115363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Kauno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541,56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</a:tr>
              <a:tr h="115363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Neringos m.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244,01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</a:tr>
              <a:tr h="115363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Palangos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563,00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</a:tr>
              <a:tr h="115363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Klaipėdos m.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1 976,06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</a:tr>
              <a:tr h="115363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Šiaulių r.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1 769,06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</a:tr>
              <a:tr h="115363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Varėnos r.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>
                          <a:solidFill>
                            <a:srgbClr val="FF0000"/>
                          </a:solidFill>
                        </a:rPr>
                        <a:t>1 064,15</a:t>
                      </a:r>
                      <a:endParaRPr lang="lt-LT" sz="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</a:tr>
              <a:tr h="178191">
                <a:tc vMerge="1">
                  <a:txBody>
                    <a:bodyPr/>
                    <a:lstStyle/>
                    <a:p>
                      <a:endParaRPr lang="lt-LT" sz="9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800" b="1" i="0" dirty="0" smtClean="0"/>
                        <a:t>Iš viso</a:t>
                      </a:r>
                      <a:endParaRPr lang="lt-LT" sz="800" b="1" i="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b="1" i="0" dirty="0" smtClean="0"/>
                        <a:t>6 525,48</a:t>
                      </a:r>
                      <a:endParaRPr lang="lt-LT" sz="800" b="1" i="0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5" name="Right Arrow 67"/>
          <p:cNvSpPr/>
          <p:nvPr/>
        </p:nvSpPr>
        <p:spPr>
          <a:xfrm rot="5400000">
            <a:off x="5068312" y="4593597"/>
            <a:ext cx="178758" cy="577148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32" name="Rounded Rectangle 51"/>
          <p:cNvSpPr/>
          <p:nvPr/>
        </p:nvSpPr>
        <p:spPr>
          <a:xfrm>
            <a:off x="4295062" y="3891429"/>
            <a:ext cx="1725259" cy="777307"/>
          </a:xfrm>
          <a:prstGeom prst="roundRect">
            <a:avLst>
              <a:gd name="adj" fmla="val 101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lt-LT" sz="1200" b="1" dirty="0" smtClean="0">
              <a:solidFill>
                <a:schemeClr val="tx1"/>
              </a:solidFill>
            </a:endParaRPr>
          </a:p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Įmoka į įždą</a:t>
            </a:r>
          </a:p>
          <a:p>
            <a:pPr algn="ctr"/>
            <a:r>
              <a:rPr lang="lt-LT" sz="1000" b="1" dirty="0">
                <a:solidFill>
                  <a:schemeClr val="tx1"/>
                </a:solidFill>
              </a:rPr>
              <a:t>pvz. Vilniaus m. =</a:t>
            </a:r>
          </a:p>
          <a:p>
            <a:pPr algn="ctr"/>
            <a:r>
              <a:rPr lang="lt-LT" sz="1000" b="1" dirty="0" smtClean="0">
                <a:solidFill>
                  <a:schemeClr val="tx1"/>
                </a:solidFill>
              </a:rPr>
              <a:t>765,91 </a:t>
            </a:r>
            <a:r>
              <a:rPr lang="lt-LT" sz="1000" b="1" dirty="0">
                <a:solidFill>
                  <a:schemeClr val="tx1"/>
                </a:solidFill>
              </a:rPr>
              <a:t>eurų * </a:t>
            </a:r>
            <a:r>
              <a:rPr lang="lt-LT" sz="1000" b="1" dirty="0" smtClean="0">
                <a:solidFill>
                  <a:srgbClr val="FF0000"/>
                </a:solidFill>
              </a:rPr>
              <a:t>52%</a:t>
            </a:r>
            <a:r>
              <a:rPr lang="lt-LT" sz="1000" b="1" dirty="0" smtClean="0">
                <a:solidFill>
                  <a:schemeClr val="tx1"/>
                </a:solidFill>
              </a:rPr>
              <a:t> </a:t>
            </a:r>
            <a:r>
              <a:rPr lang="lt-LT" sz="1000" b="1" dirty="0">
                <a:solidFill>
                  <a:schemeClr val="tx1"/>
                </a:solidFill>
              </a:rPr>
              <a:t>arba</a:t>
            </a:r>
          </a:p>
          <a:p>
            <a:pPr algn="ctr"/>
            <a:r>
              <a:rPr lang="lt-LT" sz="1000" b="1" dirty="0" smtClean="0">
                <a:solidFill>
                  <a:srgbClr val="FF0000"/>
                </a:solidFill>
              </a:rPr>
              <a:t>398,27</a:t>
            </a:r>
            <a:r>
              <a:rPr lang="lt-LT" sz="1000" b="1" dirty="0" smtClean="0">
                <a:solidFill>
                  <a:schemeClr val="tx1"/>
                </a:solidFill>
              </a:rPr>
              <a:t> euro              </a:t>
            </a:r>
            <a:endParaRPr lang="lt-LT" sz="1000" b="1" dirty="0">
              <a:solidFill>
                <a:schemeClr val="tx1"/>
              </a:solidFill>
            </a:endParaRPr>
          </a:p>
          <a:p>
            <a:pPr algn="ctr"/>
            <a:endParaRPr lang="lt-LT" sz="1000" b="1" dirty="0">
              <a:solidFill>
                <a:schemeClr val="tx1"/>
              </a:solidFill>
            </a:endParaRPr>
          </a:p>
        </p:txBody>
      </p:sp>
      <p:sp>
        <p:nvSpPr>
          <p:cNvPr id="36" name="Rounded Rectangle 2"/>
          <p:cNvSpPr/>
          <p:nvPr/>
        </p:nvSpPr>
        <p:spPr>
          <a:xfrm>
            <a:off x="549250" y="5869815"/>
            <a:ext cx="3516442" cy="185474"/>
          </a:xfrm>
          <a:prstGeom prst="roundRect">
            <a:avLst>
              <a:gd name="adj" fmla="val 12410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lt-LT" sz="1000" b="1" dirty="0" smtClean="0">
                <a:solidFill>
                  <a:schemeClr val="tx1"/>
                </a:solidFill>
              </a:rPr>
              <a:t>MIA — mokestį išskaičiuojantis asmuo </a:t>
            </a:r>
          </a:p>
        </p:txBody>
      </p:sp>
    </p:spTree>
    <p:extLst>
      <p:ext uri="{BB962C8B-B14F-4D97-AF65-F5344CB8AC3E}">
        <p14:creationId xmlns:p14="http://schemas.microsoft.com/office/powerpoint/2010/main" val="23682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ounded Rectangle 48"/>
          <p:cNvSpPr/>
          <p:nvPr/>
        </p:nvSpPr>
        <p:spPr>
          <a:xfrm>
            <a:off x="344937" y="781159"/>
            <a:ext cx="8690106" cy="4359252"/>
          </a:xfrm>
          <a:prstGeom prst="roundRect">
            <a:avLst>
              <a:gd name="adj" fmla="val 3476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endParaRPr lang="lt-LT" sz="2400" b="1" dirty="0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54713" y="262899"/>
            <a:ext cx="8640000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t-LT" sz="1600" b="1" dirty="0" smtClean="0">
                <a:solidFill>
                  <a:schemeClr val="bg1"/>
                </a:solidFill>
              </a:rPr>
              <a:t>13. GPM įmokų perskirstymas į savivaldybių biudžetus ir iždą</a:t>
            </a:r>
            <a:endParaRPr lang="lt-LT" sz="1600" b="1" i="1" dirty="0">
              <a:solidFill>
                <a:schemeClr val="bg1"/>
              </a:solidFill>
            </a:endParaRPr>
          </a:p>
        </p:txBody>
      </p:sp>
      <p:graphicFrame>
        <p:nvGraphicFramePr>
          <p:cNvPr id="4" name="Lentelė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702606"/>
              </p:ext>
            </p:extLst>
          </p:nvPr>
        </p:nvGraphicFramePr>
        <p:xfrm>
          <a:off x="954130" y="939115"/>
          <a:ext cx="7471720" cy="3905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965"/>
                <a:gridCol w="933965"/>
                <a:gridCol w="933965"/>
                <a:gridCol w="933965"/>
                <a:gridCol w="933965"/>
                <a:gridCol w="933965"/>
                <a:gridCol w="933965"/>
                <a:gridCol w="933965"/>
              </a:tblGrid>
              <a:tr h="661863">
                <a:tc rowSpan="2">
                  <a:txBody>
                    <a:bodyPr/>
                    <a:lstStyle/>
                    <a:p>
                      <a:pPr algn="ctr"/>
                      <a:r>
                        <a:rPr lang="lt-LT" sz="800" b="1" dirty="0" smtClean="0"/>
                        <a:t>MIA</a:t>
                      </a:r>
                      <a:endParaRPr lang="lt-LT" sz="800" b="1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t-LT" sz="800" b="1" dirty="0" smtClean="0">
                          <a:solidFill>
                            <a:schemeClr val="bg1"/>
                          </a:solidFill>
                        </a:rPr>
                        <a:t>Savivaldybių biudžetai</a:t>
                      </a:r>
                      <a:endParaRPr lang="lt-LT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t-LT" sz="800" b="1" dirty="0" smtClean="0">
                          <a:solidFill>
                            <a:schemeClr val="bg1"/>
                          </a:solidFill>
                        </a:rPr>
                        <a:t>GPM paskirstymas į SB, eurai</a:t>
                      </a:r>
                      <a:endParaRPr lang="lt-LT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lt-LT" sz="8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t-LT" sz="800" b="1" dirty="0" smtClean="0">
                          <a:solidFill>
                            <a:schemeClr val="bg1"/>
                          </a:solidFill>
                        </a:rPr>
                        <a:t>Mokėtina (+)/ grąžintina (-)</a:t>
                      </a:r>
                    </a:p>
                    <a:p>
                      <a:pPr algn="ctr"/>
                      <a:r>
                        <a:rPr lang="lt-LT" sz="800" b="1" dirty="0" smtClean="0">
                          <a:solidFill>
                            <a:schemeClr val="bg1"/>
                          </a:solidFill>
                        </a:rPr>
                        <a:t> į/iš SB suma </a:t>
                      </a:r>
                      <a:endParaRPr lang="lt-LT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t-LT" sz="800" b="1" dirty="0" smtClean="0">
                          <a:solidFill>
                            <a:schemeClr val="bg1"/>
                          </a:solidFill>
                        </a:rPr>
                        <a:t>GPM paskirstymas į iždą, eurai</a:t>
                      </a:r>
                      <a:endParaRPr lang="lt-LT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lt-LT" sz="8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t-LT" sz="800" b="1" dirty="0" smtClean="0">
                          <a:solidFill>
                            <a:schemeClr val="bg1"/>
                          </a:solidFill>
                        </a:rPr>
                        <a:t>Mokėtina (+)/ grąžintina (-) į/iš iždą (-o) suma</a:t>
                      </a:r>
                      <a:endParaRPr lang="lt-LT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89636">
                <a:tc vMerge="1">
                  <a:txBody>
                    <a:bodyPr/>
                    <a:lstStyle/>
                    <a:p>
                      <a:endParaRPr lang="lt-LT" sz="8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lt-LT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800" b="1" dirty="0" smtClean="0">
                          <a:solidFill>
                            <a:schemeClr val="bg1"/>
                          </a:solidFill>
                        </a:rPr>
                        <a:t>pradinis</a:t>
                      </a:r>
                      <a:endParaRPr lang="lt-LT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800" b="1" dirty="0" smtClean="0">
                          <a:solidFill>
                            <a:schemeClr val="bg1"/>
                          </a:solidFill>
                        </a:rPr>
                        <a:t>patikslintas</a:t>
                      </a:r>
                      <a:endParaRPr lang="lt-LT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lt-LT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800" b="1" dirty="0" smtClean="0">
                          <a:solidFill>
                            <a:schemeClr val="bg1"/>
                          </a:solidFill>
                        </a:rPr>
                        <a:t>pradinis</a:t>
                      </a:r>
                      <a:endParaRPr lang="lt-LT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800" b="1" dirty="0" smtClean="0">
                          <a:solidFill>
                            <a:schemeClr val="bg1"/>
                          </a:solidFill>
                        </a:rPr>
                        <a:t>patikslintas</a:t>
                      </a:r>
                      <a:endParaRPr lang="lt-LT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lt-LT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10506">
                <a:tc rowSpan="14">
                  <a:txBody>
                    <a:bodyPr/>
                    <a:lstStyle/>
                    <a:p>
                      <a:r>
                        <a:rPr lang="lt-LT" sz="800" dirty="0" smtClean="0"/>
                        <a:t>UAB „X“</a:t>
                      </a:r>
                      <a:endParaRPr lang="lt-LT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Vilniaus m.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409,93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541,56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-70,09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444,1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398,27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-45,83</a:t>
                      </a:r>
                    </a:p>
                  </a:txBody>
                  <a:tcPr marL="9525" marR="9525" marT="9525" marB="0" anchor="ctr"/>
                </a:tc>
              </a:tr>
              <a:tr h="210506">
                <a:tc vMerge="1">
                  <a:txBody>
                    <a:bodyPr/>
                    <a:lstStyle/>
                    <a:p>
                      <a:endParaRPr lang="lt-LT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Kauno m.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611,65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244,01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-169,45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39,04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34,57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-4,47</a:t>
                      </a:r>
                    </a:p>
                  </a:txBody>
                  <a:tcPr marL="9525" marR="9525" marT="9525" marB="0" anchor="ctr"/>
                </a:tc>
              </a:tr>
              <a:tr h="215158">
                <a:tc vMerge="1">
                  <a:txBody>
                    <a:bodyPr/>
                    <a:lstStyle/>
                    <a:p>
                      <a:endParaRPr lang="lt-LT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Neringos m.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413,46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-549,02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</a:tr>
              <a:tr h="210506">
                <a:tc vMerge="1">
                  <a:txBody>
                    <a:bodyPr/>
                    <a:lstStyle/>
                    <a:p>
                      <a:endParaRPr lang="lt-LT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Kupiškio r.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549,02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-528,68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</a:tr>
              <a:tr h="210506">
                <a:tc vMerge="1">
                  <a:txBody>
                    <a:bodyPr/>
                    <a:lstStyle/>
                    <a:p>
                      <a:endParaRPr lang="lt-LT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Trakų r.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528,68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-698,13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</a:tr>
              <a:tr h="210506">
                <a:tc vMerge="1">
                  <a:txBody>
                    <a:bodyPr/>
                    <a:lstStyle/>
                    <a:p>
                      <a:endParaRPr lang="lt-LT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Panevėžio r.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698,13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-873,02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</a:tr>
              <a:tr h="212363">
                <a:tc vMerge="1">
                  <a:txBody>
                    <a:bodyPr/>
                    <a:lstStyle/>
                    <a:p>
                      <a:endParaRPr lang="lt-LT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Panevėžio m.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873,02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-1362,38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</a:tr>
              <a:tr h="210506">
                <a:tc vMerge="1">
                  <a:txBody>
                    <a:bodyPr/>
                    <a:lstStyle/>
                    <a:p>
                      <a:endParaRPr lang="lt-LT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Šiaulių m.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1 362,38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1769,06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955,70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</a:tr>
              <a:tr h="210506">
                <a:tc vMerge="1">
                  <a:txBody>
                    <a:bodyPr/>
                    <a:lstStyle/>
                    <a:p>
                      <a:endParaRPr lang="lt-LT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Šiaulių r.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813,36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-537,23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</a:tr>
              <a:tr h="210506">
                <a:tc vMerge="1">
                  <a:txBody>
                    <a:bodyPr/>
                    <a:lstStyle/>
                    <a:p>
                      <a:endParaRPr lang="lt-LT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Druskininkų m.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800" dirty="0" smtClean="0"/>
                        <a:t>537,23</a:t>
                      </a:r>
                      <a:endParaRPr lang="lt-LT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563,00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563,00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</a:tr>
              <a:tr h="210506">
                <a:tc vMerge="1">
                  <a:txBody>
                    <a:bodyPr/>
                    <a:lstStyle/>
                    <a:p>
                      <a:endParaRPr lang="lt-LT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Palangos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1976,06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1976,06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</a:tr>
              <a:tr h="210506">
                <a:tc vMerge="1">
                  <a:txBody>
                    <a:bodyPr/>
                    <a:lstStyle/>
                    <a:p>
                      <a:endParaRPr lang="lt-LT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Klaipėdos m.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1064,15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1064,15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</a:tr>
              <a:tr h="210506">
                <a:tc vMerge="1">
                  <a:txBody>
                    <a:bodyPr/>
                    <a:lstStyle/>
                    <a:p>
                      <a:endParaRPr lang="lt-LT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Varėnos r.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541,56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-70,09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321,69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PF Square Sans Pro Light"/>
                        </a:rPr>
                        <a:t>321,69</a:t>
                      </a:r>
                    </a:p>
                  </a:txBody>
                  <a:tcPr marL="9525" marR="9525" marT="9525" marB="0" anchor="ctr"/>
                </a:tc>
              </a:tr>
              <a:tr h="210506">
                <a:tc vMerge="1">
                  <a:txBody>
                    <a:bodyPr/>
                    <a:lstStyle/>
                    <a:p>
                      <a:endParaRPr lang="lt-LT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Iš viso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6 796,86</a:t>
                      </a:r>
                      <a:endParaRPr lang="lt-LT" sz="800" b="1" i="0" u="none" strike="noStrike" dirty="0">
                        <a:solidFill>
                          <a:srgbClr val="000000"/>
                        </a:solidFill>
                        <a:effectLst/>
                        <a:latin typeface="PF Square Sans Pro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6 525,48</a:t>
                      </a:r>
                      <a:endParaRPr lang="lt-LT" sz="800" b="1" i="0" u="none" strike="noStrike" dirty="0">
                        <a:solidFill>
                          <a:srgbClr val="000000"/>
                        </a:solidFill>
                        <a:effectLst/>
                        <a:latin typeface="PF Square Sans Pro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-271,38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483,14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754,53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PF Square Sans Pro Light"/>
                        </a:rPr>
                        <a:t>271,39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0" name="Rounded Rectangle 2"/>
          <p:cNvSpPr/>
          <p:nvPr/>
        </p:nvSpPr>
        <p:spPr>
          <a:xfrm>
            <a:off x="4909408" y="4899572"/>
            <a:ext cx="3516442" cy="185474"/>
          </a:xfrm>
          <a:prstGeom prst="roundRect">
            <a:avLst>
              <a:gd name="adj" fmla="val 12410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lt-LT" sz="1000" b="1" dirty="0" smtClean="0">
                <a:solidFill>
                  <a:schemeClr val="tx1"/>
                </a:solidFill>
              </a:rPr>
              <a:t>MIA — mokestį išskaičiuojantis asmuo 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44937" y="5320117"/>
            <a:ext cx="8640000" cy="30777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t-LT" sz="1400" b="1" dirty="0" smtClean="0">
                <a:solidFill>
                  <a:schemeClr val="bg1"/>
                </a:solidFill>
              </a:rPr>
              <a:t>GPM įmokų perskirstymas tarp visų savivaldybių biudžetų parodoma atskira lentele </a:t>
            </a:r>
            <a:endParaRPr lang="lt-LT" sz="14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47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252000" y="2773"/>
            <a:ext cx="8640000" cy="750497"/>
          </a:xfrm>
          <a:solidFill>
            <a:schemeClr val="accent1">
              <a:lumMod val="75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 anchor="ctr" anchorCtr="0"/>
          <a:lstStyle/>
          <a:p>
            <a:r>
              <a:rPr lang="lt-LT" sz="2000" b="1" dirty="0" smtClean="0">
                <a:solidFill>
                  <a:schemeClr val="bg1"/>
                </a:solidFill>
                <a:latin typeface="+mn-lt"/>
              </a:rPr>
              <a:t>14. GPM paskirstymas savivaldybėms po perskaičiavimo</a:t>
            </a:r>
            <a:br>
              <a:rPr lang="lt-LT" sz="2000" b="1" dirty="0" smtClean="0">
                <a:solidFill>
                  <a:schemeClr val="bg1"/>
                </a:solidFill>
                <a:latin typeface="+mn-lt"/>
              </a:rPr>
            </a:br>
            <a:r>
              <a:rPr lang="lt-LT" sz="2000" b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lt-LT" sz="1600" b="1" dirty="0" smtClean="0">
                <a:solidFill>
                  <a:schemeClr val="bg1"/>
                </a:solidFill>
                <a:latin typeface="+mn-lt"/>
              </a:rPr>
              <a:t>( „šachmatų“ lentelė)</a:t>
            </a:r>
            <a:endParaRPr lang="lt-LT" sz="1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252000" y="5881815"/>
            <a:ext cx="8640000" cy="370703"/>
          </a:xfr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 algn="l"/>
            <a:r>
              <a:rPr lang="lt-LT" sz="1400" dirty="0" smtClean="0">
                <a:solidFill>
                  <a:schemeClr val="bg1"/>
                </a:solidFill>
                <a:hlinkClick r:id="rId2"/>
              </a:rPr>
              <a:t>https</a:t>
            </a:r>
            <a:r>
              <a:rPr lang="lt-LT" sz="1400" dirty="0">
                <a:solidFill>
                  <a:schemeClr val="bg1"/>
                </a:solidFill>
                <a:hlinkClick r:id="rId2"/>
              </a:rPr>
              <a:t>://</a:t>
            </a:r>
            <a:r>
              <a:rPr lang="lt-LT" sz="1400" dirty="0" smtClean="0">
                <a:solidFill>
                  <a:schemeClr val="bg1"/>
                </a:solidFill>
                <a:hlinkClick r:id="rId2"/>
              </a:rPr>
              <a:t>www.vmi.lt/cms/ataskaitu-archyvas</a:t>
            </a:r>
            <a:endParaRPr lang="lt-LT" sz="1400" dirty="0" smtClean="0">
              <a:solidFill>
                <a:schemeClr val="bg1"/>
              </a:solidFill>
            </a:endParaRPr>
          </a:p>
          <a:p>
            <a:pPr algn="l"/>
            <a:endParaRPr lang="lt-LT" sz="1400" dirty="0" smtClean="0"/>
          </a:p>
        </p:txBody>
      </p:sp>
      <p:sp>
        <p:nvSpPr>
          <p:cNvPr id="4" name="Stačiakampis 3"/>
          <p:cNvSpPr/>
          <p:nvPr/>
        </p:nvSpPr>
        <p:spPr>
          <a:xfrm>
            <a:off x="888520" y="939173"/>
            <a:ext cx="7591245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1100" b="1" dirty="0"/>
              <a:t>MOKESČIŲ IR KITŲ ĮMOKŲ Į BIUDŽETUS APYSKAITOS FORMOS 1-VP DUOMENYS APIE GYVENTOJŲ PAJAMŲ MOKESČIO ĮMOKAS  Į SAVIVALDYBIŲ BIUDŽETUS (tūkst. eurų</a:t>
            </a:r>
            <a:r>
              <a:rPr lang="lt-LT" sz="1100" b="1" dirty="0" smtClean="0"/>
              <a:t>) </a:t>
            </a:r>
          </a:p>
          <a:p>
            <a:pPr algn="ctr"/>
            <a:r>
              <a:rPr lang="lt-LT" sz="1100" b="1" dirty="0" smtClean="0"/>
              <a:t>2015 </a:t>
            </a:r>
            <a:r>
              <a:rPr lang="lt-LT" sz="1100" b="1" dirty="0"/>
              <a:t>m. rugpjūčio mėn. 31 d</a:t>
            </a:r>
          </a:p>
        </p:txBody>
      </p:sp>
      <p:pic>
        <p:nvPicPr>
          <p:cNvPr id="7" name="Paveikslėlis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977" y="1607104"/>
            <a:ext cx="7134046" cy="4051209"/>
          </a:xfrm>
          <a:prstGeom prst="rect">
            <a:avLst/>
          </a:prstGeom>
        </p:spPr>
      </p:pic>
      <p:sp>
        <p:nvSpPr>
          <p:cNvPr id="6" name="Suapvalintas stačiakampis paaiškinimas 5"/>
          <p:cNvSpPr/>
          <p:nvPr/>
        </p:nvSpPr>
        <p:spPr>
          <a:xfrm>
            <a:off x="-1" y="1903015"/>
            <a:ext cx="1004977" cy="1021494"/>
          </a:xfrm>
          <a:prstGeom prst="wedgeRoundRectCallout">
            <a:avLst>
              <a:gd name="adj1" fmla="val 53635"/>
              <a:gd name="adj2" fmla="val 88116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900" dirty="0" smtClean="0">
                <a:solidFill>
                  <a:schemeClr val="tx1"/>
                </a:solidFill>
              </a:rPr>
              <a:t>Savivaldybės teritorijoje registruotų įmonių (MIA) sumokėtas GPM</a:t>
            </a:r>
            <a:endParaRPr lang="lt-LT" sz="900" dirty="0">
              <a:solidFill>
                <a:schemeClr val="tx1"/>
              </a:solidFill>
            </a:endParaRPr>
          </a:p>
        </p:txBody>
      </p:sp>
      <p:sp>
        <p:nvSpPr>
          <p:cNvPr id="8" name="Suapvalintas stačiakampis paaiškinimas 7"/>
          <p:cNvSpPr/>
          <p:nvPr/>
        </p:nvSpPr>
        <p:spPr>
          <a:xfrm>
            <a:off x="8155472" y="2706439"/>
            <a:ext cx="1004976" cy="926269"/>
          </a:xfrm>
          <a:prstGeom prst="wedgeRoundRectCallout">
            <a:avLst>
              <a:gd name="adj1" fmla="val -47689"/>
              <a:gd name="adj2" fmla="val 62557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900" dirty="0" smtClean="0">
                <a:solidFill>
                  <a:schemeClr val="tx1"/>
                </a:solidFill>
              </a:rPr>
              <a:t>GPM po paskirstymo pagal apskaičiuotas dalis (%)</a:t>
            </a:r>
            <a:endParaRPr lang="lt-LT" sz="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28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vadinimas 1"/>
          <p:cNvSpPr txBox="1">
            <a:spLocks/>
          </p:cNvSpPr>
          <p:nvPr/>
        </p:nvSpPr>
        <p:spPr>
          <a:xfrm>
            <a:off x="252000" y="4371572"/>
            <a:ext cx="8640000" cy="160909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!!! </a:t>
            </a:r>
          </a:p>
          <a:p>
            <a:pPr algn="ctr"/>
            <a:r>
              <a:rPr lang="lt-LT" sz="1400" b="1" dirty="0" smtClean="0">
                <a:solidFill>
                  <a:schemeClr val="bg1"/>
                </a:solidFill>
              </a:rPr>
              <a:t>2019 m. vasario 20 d. LRV nutarimo Nr. 163 „Dėl Lietuvos Respublikos 2020 metų valstybės biudžeto ir savivaldybių biudžetų finansinių rodiklių projektų rengimo plano patvirtinimo“ 22 dalis: </a:t>
            </a:r>
          </a:p>
          <a:p>
            <a:pPr algn="ctr"/>
            <a:r>
              <a:rPr lang="lt-LT" sz="1600" b="1" dirty="0" smtClean="0">
                <a:solidFill>
                  <a:schemeClr val="bg1"/>
                </a:solidFill>
              </a:rPr>
              <a:t>FINANSŲ MINISTERIJA iki 2019 m. rugsėjo 13 d. pateikia VMI patikslintus duomenis apie PROGNOZUOJAMAS 2020 -2022 metų gyventojų pajamų mokesčio įplaukas į valstybės biudžetą ir savivaldybių biudžetus</a:t>
            </a:r>
          </a:p>
        </p:txBody>
      </p:sp>
      <p:sp>
        <p:nvSpPr>
          <p:cNvPr id="8" name="Pavadinimas 1"/>
          <p:cNvSpPr txBox="1">
            <a:spLocks/>
          </p:cNvSpPr>
          <p:nvPr/>
        </p:nvSpPr>
        <p:spPr>
          <a:xfrm>
            <a:off x="252000" y="0"/>
            <a:ext cx="8640000" cy="403654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1600" b="1" dirty="0" smtClean="0">
                <a:solidFill>
                  <a:schemeClr val="bg1"/>
                </a:solidFill>
              </a:rPr>
              <a:t>15. VMI funkcijos ir jas reglamentuojantys teisės aktai </a:t>
            </a:r>
            <a:endParaRPr lang="lt-LT" sz="1600" b="1" dirty="0">
              <a:solidFill>
                <a:schemeClr val="bg1"/>
              </a:solidFill>
            </a:endParaRPr>
          </a:p>
        </p:txBody>
      </p:sp>
      <p:sp>
        <p:nvSpPr>
          <p:cNvPr id="12" name="Stačiakampis 11"/>
          <p:cNvSpPr/>
          <p:nvPr/>
        </p:nvSpPr>
        <p:spPr>
          <a:xfrm>
            <a:off x="252000" y="889063"/>
            <a:ext cx="8640000" cy="8491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lt-LT" sz="1400" b="1" dirty="0" smtClean="0">
                <a:solidFill>
                  <a:schemeClr val="tx1"/>
                </a:solidFill>
              </a:rPr>
              <a:t>LR savivaldybių biudžetų pajamų nustatymo metodikos įstatymas 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lt-LT" sz="1400" b="1" dirty="0" smtClean="0">
                <a:solidFill>
                  <a:schemeClr val="tx1"/>
                </a:solidFill>
              </a:rPr>
              <a:t>3</a:t>
            </a:r>
            <a:r>
              <a:rPr lang="lt-LT" sz="1400" b="1" dirty="0">
                <a:solidFill>
                  <a:schemeClr val="tx1"/>
                </a:solidFill>
              </a:rPr>
              <a:t> straipsnis. Mokestinių ir nemokestinių pajamų </a:t>
            </a:r>
            <a:r>
              <a:rPr lang="lt-LT" sz="1400" b="1" dirty="0" smtClean="0">
                <a:solidFill>
                  <a:schemeClr val="tx1"/>
                </a:solidFill>
              </a:rPr>
              <a:t>pervedimas į savivaldybių biudžetus</a:t>
            </a:r>
            <a:endParaRPr lang="lt-LT" sz="1400" b="1" dirty="0">
              <a:solidFill>
                <a:schemeClr val="tx1"/>
              </a:solidFill>
            </a:endParaRPr>
          </a:p>
        </p:txBody>
      </p:sp>
      <p:sp>
        <p:nvSpPr>
          <p:cNvPr id="17" name="Rodyklė žemyn 16"/>
          <p:cNvSpPr/>
          <p:nvPr/>
        </p:nvSpPr>
        <p:spPr>
          <a:xfrm>
            <a:off x="3922611" y="453476"/>
            <a:ext cx="484632" cy="368502"/>
          </a:xfrm>
          <a:prstGeom prst="down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19" name="Stačiakampis 18"/>
          <p:cNvSpPr/>
          <p:nvPr/>
        </p:nvSpPr>
        <p:spPr>
          <a:xfrm>
            <a:off x="252000" y="1772212"/>
            <a:ext cx="8640000" cy="8491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lt-LT" sz="1400" b="1" dirty="0" smtClean="0">
                <a:solidFill>
                  <a:schemeClr val="tx1"/>
                </a:solidFill>
              </a:rPr>
              <a:t>LR biudžeto sandaros įstatymas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lt-LT" sz="1400" b="1" dirty="0" smtClean="0">
                <a:solidFill>
                  <a:schemeClr val="tx1"/>
                </a:solidFill>
              </a:rPr>
              <a:t>27</a:t>
            </a:r>
            <a:r>
              <a:rPr lang="lt-LT" sz="1400" b="1" dirty="0">
                <a:solidFill>
                  <a:schemeClr val="tx1"/>
                </a:solidFill>
              </a:rPr>
              <a:t> </a:t>
            </a:r>
            <a:r>
              <a:rPr lang="lt-LT" sz="1400" b="1" dirty="0" smtClean="0">
                <a:solidFill>
                  <a:schemeClr val="tx1"/>
                </a:solidFill>
              </a:rPr>
              <a:t>straipsnio 5 dalis.</a:t>
            </a:r>
            <a:r>
              <a:rPr lang="lt-LT" sz="1400" b="1" dirty="0">
                <a:solidFill>
                  <a:schemeClr val="tx1"/>
                </a:solidFill>
              </a:rPr>
              <a:t> </a:t>
            </a:r>
            <a:r>
              <a:rPr lang="lt-LT" sz="1400" b="1" dirty="0" smtClean="0">
                <a:solidFill>
                  <a:schemeClr val="tx1"/>
                </a:solidFill>
              </a:rPr>
              <a:t>Mokesčių ir kitų įmokų į valstybės ir savivaldybių biudžetus apskaičiavimą ir sumokėjimą kontroliuoja įstatymų įgaliotos institucijos</a:t>
            </a:r>
            <a:endParaRPr lang="lt-LT" sz="1400" b="1" dirty="0">
              <a:solidFill>
                <a:schemeClr val="tx1"/>
              </a:solidFill>
            </a:endParaRPr>
          </a:p>
        </p:txBody>
      </p:sp>
      <p:sp>
        <p:nvSpPr>
          <p:cNvPr id="22" name="Stačiakampis 21"/>
          <p:cNvSpPr/>
          <p:nvPr/>
        </p:nvSpPr>
        <p:spPr>
          <a:xfrm>
            <a:off x="252000" y="2621334"/>
            <a:ext cx="8640000" cy="1486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lt-LT" sz="1400" b="1" dirty="0" smtClean="0">
                <a:solidFill>
                  <a:schemeClr val="tx1"/>
                </a:solidFill>
              </a:rPr>
              <a:t>LR mokesčių administravimo įstatymas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lt-LT" sz="1400" b="1" dirty="0" smtClean="0">
                <a:solidFill>
                  <a:schemeClr val="tx1"/>
                </a:solidFill>
              </a:rPr>
              <a:t>15 straipsnio 1 dalis. Valstybės institucija, atsakinga už šio įstatymo 13 str. nurodytų mokesčių, išskyrus muitus administravimą Lietuvos Respublikoje, yra Valstybinė mokesčių inspekcija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lt-LT" sz="1400" b="1" dirty="0" smtClean="0">
                <a:solidFill>
                  <a:schemeClr val="tx1"/>
                </a:solidFill>
              </a:rPr>
              <a:t>2 straipsnis 15 dalis. Mokesčių administravimas</a:t>
            </a:r>
            <a:r>
              <a:rPr lang="lt-LT" sz="1400" dirty="0" smtClean="0">
                <a:solidFill>
                  <a:schemeClr val="tx1"/>
                </a:solidFill>
              </a:rPr>
              <a:t> – mokesčių administratoriaus funkcijų įgyvendinimas, taip pat mokesčių ir kituose įstatymuose nustatytų mokesčių administratoriaus ir mokesčių mokėtojo pareigų vykdymas ir teisių įgyvendinimas </a:t>
            </a:r>
            <a:r>
              <a:rPr lang="lt-LT" sz="1400" dirty="0" smtClean="0"/>
              <a:t>ir mokesčių mokėtojo pareigų vykdymas ir teisių įgyvendinimas.</a:t>
            </a:r>
            <a:endParaRPr lang="lt-LT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93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398261" y="14538"/>
            <a:ext cx="8640000" cy="743758"/>
          </a:xfrm>
          <a:solidFill>
            <a:srgbClr val="00693C"/>
          </a:solidFill>
          <a:ln>
            <a:solidFill>
              <a:srgbClr val="00693C"/>
            </a:solidFill>
          </a:ln>
        </p:spPr>
        <p:txBody>
          <a:bodyPr anchor="ctr" anchorCtr="0"/>
          <a:lstStyle/>
          <a:p>
            <a:pPr>
              <a:lnSpc>
                <a:spcPct val="100000"/>
              </a:lnSpc>
            </a:pPr>
            <a:r>
              <a:rPr lang="lt-LT" sz="1600" b="1" dirty="0" smtClean="0">
                <a:solidFill>
                  <a:schemeClr val="bg1"/>
                </a:solidFill>
                <a:latin typeface="+mn-lt"/>
              </a:rPr>
              <a:t>16. GPM apmokestinimo bazė</a:t>
            </a:r>
            <a:r>
              <a:rPr lang="lt-LT" sz="1800" b="1" dirty="0" smtClean="0">
                <a:solidFill>
                  <a:schemeClr val="bg1"/>
                </a:solidFill>
                <a:latin typeface="+mn-lt"/>
              </a:rPr>
              <a:t> </a:t>
            </a:r>
            <a:br>
              <a:rPr lang="lt-LT" sz="1800" b="1" dirty="0" smtClean="0">
                <a:solidFill>
                  <a:schemeClr val="bg1"/>
                </a:solidFill>
                <a:latin typeface="+mn-lt"/>
              </a:rPr>
            </a:br>
            <a:r>
              <a:rPr lang="lt-LT" sz="1050" b="1" dirty="0" smtClean="0">
                <a:solidFill>
                  <a:schemeClr val="bg1"/>
                </a:solidFill>
                <a:latin typeface="+mn-lt"/>
              </a:rPr>
              <a:t>(LR valstybinio socialinio draudimo įstatymo Nr. I-1336 2,4,7,8,10,23,25 ir 32 straipsnių pakeitimo įstatymo 9 str. nustatytas koeficientas 1,289, kuriuo iki įstatymo įsigaliojimo 2019 m. sausio 1 d. turi būti perskaičiuotas darbuotojo bruto darbo užmokestis)</a:t>
            </a:r>
            <a:r>
              <a:rPr lang="lt-LT" sz="1050" dirty="0">
                <a:solidFill>
                  <a:schemeClr val="bg1"/>
                </a:solidFill>
                <a:latin typeface="+mn-lt"/>
              </a:rPr>
              <a:t/>
            </a:r>
            <a:br>
              <a:rPr lang="lt-LT" sz="1050" dirty="0">
                <a:solidFill>
                  <a:schemeClr val="bg1"/>
                </a:solidFill>
                <a:latin typeface="+mn-lt"/>
              </a:rPr>
            </a:br>
            <a:endParaRPr lang="lt-LT" sz="105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38261" y="750642"/>
            <a:ext cx="3600000" cy="29238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lt-LT" sz="1300" b="1" dirty="0" smtClean="0">
                <a:solidFill>
                  <a:schemeClr val="bg1"/>
                </a:solidFill>
              </a:rPr>
              <a:t>   </a:t>
            </a:r>
            <a:r>
              <a:rPr lang="lt-LT" sz="1300" b="1" dirty="0" smtClean="0"/>
              <a:t>2018 m. darbo užmokesčio fondą sudarė</a:t>
            </a:r>
            <a:endParaRPr lang="lt-LT" sz="13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72304" y="1051992"/>
            <a:ext cx="3960000" cy="1554272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t-LT" sz="1400" dirty="0" smtClean="0"/>
              <a:t>Darbuotojo VDU bruto </a:t>
            </a:r>
            <a:r>
              <a:rPr lang="lt-LT" sz="1400" b="1" dirty="0" smtClean="0"/>
              <a:t>970,3 euro</a:t>
            </a:r>
            <a:r>
              <a:rPr lang="lt-LT" sz="1400" dirty="0" smtClean="0"/>
              <a:t> </a:t>
            </a:r>
          </a:p>
          <a:p>
            <a:endParaRPr lang="lt-LT" sz="1100" dirty="0" smtClean="0"/>
          </a:p>
          <a:p>
            <a:pPr algn="ctr"/>
            <a:endParaRPr lang="lt-LT" sz="1400" dirty="0" smtClean="0"/>
          </a:p>
          <a:p>
            <a:pPr algn="ctr"/>
            <a:r>
              <a:rPr lang="lt-LT" sz="1400" dirty="0" smtClean="0"/>
              <a:t>Darbdavio įmoka į</a:t>
            </a:r>
            <a:r>
              <a:rPr lang="en-US" sz="1400" dirty="0" smtClean="0"/>
              <a:t> VSD</a:t>
            </a:r>
            <a:r>
              <a:rPr lang="lt-LT" sz="1400" dirty="0" smtClean="0"/>
              <a:t>F </a:t>
            </a:r>
          </a:p>
          <a:p>
            <a:pPr algn="ctr"/>
            <a:r>
              <a:rPr lang="lt-LT" sz="1400" b="1" dirty="0"/>
              <a:t>(</a:t>
            </a:r>
            <a:r>
              <a:rPr lang="lt-LT" sz="1400" b="1" dirty="0" smtClean="0"/>
              <a:t>31,18 </a:t>
            </a:r>
            <a:r>
              <a:rPr lang="en-US" sz="1400" b="1" dirty="0" smtClean="0"/>
              <a:t>%</a:t>
            </a:r>
            <a:r>
              <a:rPr lang="lt-LT" sz="1400" b="1" dirty="0" smtClean="0"/>
              <a:t> * 970,3 euro = 302,5 euro)</a:t>
            </a:r>
          </a:p>
          <a:p>
            <a:pPr algn="ctr"/>
            <a:endParaRPr lang="lt-LT" sz="1000" dirty="0" smtClean="0"/>
          </a:p>
          <a:p>
            <a:r>
              <a:rPr lang="lt-LT" dirty="0" smtClean="0"/>
              <a:t>                </a:t>
            </a:r>
            <a:r>
              <a:rPr lang="lt-LT" sz="1600" b="1" dirty="0" smtClean="0"/>
              <a:t>1 272,8 euro</a:t>
            </a:r>
            <a:endParaRPr lang="lt-LT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944489" y="1051203"/>
            <a:ext cx="3960000" cy="1508105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t-LT" sz="1400" dirty="0" smtClean="0"/>
              <a:t>Darbuotojo VDU bruto </a:t>
            </a:r>
          </a:p>
          <a:p>
            <a:pPr algn="ctr"/>
            <a:r>
              <a:rPr lang="lt-LT" sz="1400" dirty="0" smtClean="0"/>
              <a:t>(</a:t>
            </a:r>
            <a:r>
              <a:rPr lang="lt-LT" sz="1400" b="1" dirty="0" smtClean="0"/>
              <a:t>970,3 euro * </a:t>
            </a:r>
            <a:r>
              <a:rPr lang="lt-LT" sz="1400" b="1" dirty="0" smtClean="0">
                <a:solidFill>
                  <a:srgbClr val="FF0000"/>
                </a:solidFill>
              </a:rPr>
              <a:t>1,289 = 1 250,7 euro</a:t>
            </a:r>
            <a:r>
              <a:rPr lang="lt-LT" sz="1400" b="1" dirty="0" smtClean="0"/>
              <a:t>)</a:t>
            </a:r>
          </a:p>
          <a:p>
            <a:pPr algn="ctr"/>
            <a:endParaRPr lang="lt-LT" sz="1000" dirty="0" smtClean="0"/>
          </a:p>
          <a:p>
            <a:pPr algn="ctr"/>
            <a:r>
              <a:rPr lang="lt-LT" sz="1400" dirty="0" smtClean="0"/>
              <a:t>Darbdavio įmoka į</a:t>
            </a:r>
            <a:r>
              <a:rPr lang="en-US" sz="1400" dirty="0" smtClean="0"/>
              <a:t> VSD</a:t>
            </a:r>
            <a:r>
              <a:rPr lang="lt-LT" sz="1400" dirty="0" smtClean="0"/>
              <a:t>F </a:t>
            </a:r>
          </a:p>
          <a:p>
            <a:pPr algn="ctr"/>
            <a:r>
              <a:rPr lang="lt-LT" sz="1400" b="1" dirty="0"/>
              <a:t>(</a:t>
            </a:r>
            <a:r>
              <a:rPr lang="lt-LT" sz="1400" b="1" dirty="0" smtClean="0"/>
              <a:t>1,31 </a:t>
            </a:r>
            <a:r>
              <a:rPr lang="en-US" sz="1400" b="1" dirty="0"/>
              <a:t>%</a:t>
            </a:r>
            <a:r>
              <a:rPr lang="lt-LT" sz="1400" b="1" dirty="0"/>
              <a:t> * </a:t>
            </a:r>
            <a:r>
              <a:rPr lang="lt-LT" sz="1400" b="1" dirty="0" smtClean="0"/>
              <a:t>1 250,7 euro = 16,4 euro)</a:t>
            </a:r>
            <a:endParaRPr lang="lt-LT" sz="1000" b="1" dirty="0" smtClean="0"/>
          </a:p>
          <a:p>
            <a:r>
              <a:rPr lang="lt-LT" sz="1000" b="1" dirty="0" smtClean="0"/>
              <a:t>                 </a:t>
            </a:r>
          </a:p>
          <a:p>
            <a:pPr algn="ctr"/>
            <a:r>
              <a:rPr lang="lt-LT" sz="1600" b="1" dirty="0" smtClean="0"/>
              <a:t> 1</a:t>
            </a:r>
            <a:r>
              <a:rPr lang="en-US" sz="1600" b="1" dirty="0" smtClean="0"/>
              <a:t> </a:t>
            </a:r>
            <a:r>
              <a:rPr lang="lt-LT" sz="1600" b="1" dirty="0" smtClean="0"/>
              <a:t>267,1 euro</a:t>
            </a:r>
            <a:endParaRPr lang="lt-LT" sz="1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092504" y="750160"/>
            <a:ext cx="3600000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lt-LT" sz="1400" b="1" dirty="0" smtClean="0"/>
              <a:t>   </a:t>
            </a:r>
            <a:r>
              <a:rPr lang="lt-LT" sz="1300" b="1" dirty="0" smtClean="0"/>
              <a:t>2019 m. darbo užmokesčio fondą sudarė</a:t>
            </a:r>
            <a:endParaRPr lang="lt-LT" sz="1300" b="1" dirty="0"/>
          </a:p>
        </p:txBody>
      </p:sp>
      <p:sp>
        <p:nvSpPr>
          <p:cNvPr id="16" name="Struktūrinė schema: procesas 15"/>
          <p:cNvSpPr/>
          <p:nvPr/>
        </p:nvSpPr>
        <p:spPr>
          <a:xfrm>
            <a:off x="1307728" y="2615225"/>
            <a:ext cx="2196000" cy="2114391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b="1" dirty="0" smtClean="0">
                <a:solidFill>
                  <a:schemeClr val="tx1"/>
                </a:solidFill>
              </a:rPr>
              <a:t>Darbuotojo VDU </a:t>
            </a:r>
          </a:p>
          <a:p>
            <a:pPr algn="ctr"/>
            <a:r>
              <a:rPr lang="lt-LT" sz="1600" b="1" dirty="0" smtClean="0">
                <a:solidFill>
                  <a:schemeClr val="tx1"/>
                </a:solidFill>
              </a:rPr>
              <a:t>970,3 euro</a:t>
            </a:r>
            <a:endParaRPr lang="lt-LT" sz="1600" b="1" dirty="0">
              <a:solidFill>
                <a:schemeClr val="tx1"/>
              </a:solidFill>
            </a:endParaRPr>
          </a:p>
        </p:txBody>
      </p:sp>
      <p:sp>
        <p:nvSpPr>
          <p:cNvPr id="17" name="Struktūrinė schema: procesas 16"/>
          <p:cNvSpPr/>
          <p:nvPr/>
        </p:nvSpPr>
        <p:spPr>
          <a:xfrm>
            <a:off x="1310302" y="4747753"/>
            <a:ext cx="2196000" cy="1276682"/>
          </a:xfrm>
          <a:prstGeom prst="flowChartProcess">
            <a:avLst/>
          </a:prstGeom>
          <a:solidFill>
            <a:schemeClr val="accent5">
              <a:lumMod val="60000"/>
              <a:lumOff val="4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b="1" dirty="0" smtClean="0">
                <a:solidFill>
                  <a:schemeClr val="tx1"/>
                </a:solidFill>
              </a:rPr>
              <a:t>Darbdavio įmoka į VSDF</a:t>
            </a:r>
          </a:p>
          <a:p>
            <a:pPr algn="ctr"/>
            <a:r>
              <a:rPr lang="lt-LT" sz="1600" b="1" dirty="0" smtClean="0">
                <a:solidFill>
                  <a:schemeClr val="tx1"/>
                </a:solidFill>
              </a:rPr>
              <a:t>302,5 euro</a:t>
            </a:r>
            <a:endParaRPr lang="lt-LT" sz="1600" b="1" dirty="0">
              <a:solidFill>
                <a:schemeClr val="tx1"/>
              </a:solidFill>
            </a:endParaRPr>
          </a:p>
        </p:txBody>
      </p:sp>
      <p:sp>
        <p:nvSpPr>
          <p:cNvPr id="18" name="Pliusas 17"/>
          <p:cNvSpPr/>
          <p:nvPr/>
        </p:nvSpPr>
        <p:spPr>
          <a:xfrm>
            <a:off x="6663435" y="1505458"/>
            <a:ext cx="255997" cy="19736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000" dirty="0"/>
          </a:p>
        </p:txBody>
      </p:sp>
      <p:sp>
        <p:nvSpPr>
          <p:cNvPr id="20" name="Lygu 19"/>
          <p:cNvSpPr/>
          <p:nvPr/>
        </p:nvSpPr>
        <p:spPr>
          <a:xfrm>
            <a:off x="6663435" y="2106658"/>
            <a:ext cx="437415" cy="199667"/>
          </a:xfrm>
          <a:prstGeom prst="mathEqual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000" dirty="0">
              <a:solidFill>
                <a:schemeClr val="tx1"/>
              </a:solidFill>
            </a:endParaRPr>
          </a:p>
        </p:txBody>
      </p:sp>
      <p:sp>
        <p:nvSpPr>
          <p:cNvPr id="21" name="Struktūrinė schema: procesas 20"/>
          <p:cNvSpPr/>
          <p:nvPr/>
        </p:nvSpPr>
        <p:spPr>
          <a:xfrm>
            <a:off x="1310589" y="6033397"/>
            <a:ext cx="2195425" cy="728684"/>
          </a:xfrm>
          <a:prstGeom prst="flowChartProcess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 dirty="0" smtClean="0"/>
              <a:t>SB dalį sudarė </a:t>
            </a:r>
          </a:p>
          <a:p>
            <a:pPr algn="ctr"/>
            <a:r>
              <a:rPr lang="lt-LT" sz="1200" b="1" dirty="0" smtClean="0"/>
              <a:t>82,82 </a:t>
            </a:r>
            <a:r>
              <a:rPr lang="en-US" sz="1200" b="1" dirty="0"/>
              <a:t>% </a:t>
            </a:r>
            <a:r>
              <a:rPr lang="lt-LT" sz="1200" b="1" dirty="0" smtClean="0"/>
              <a:t>viso GPM</a:t>
            </a:r>
          </a:p>
          <a:p>
            <a:pPr algn="ctr"/>
            <a:r>
              <a:rPr lang="en-US" sz="1200" b="1" dirty="0" smtClean="0"/>
              <a:t>SB </a:t>
            </a:r>
            <a:r>
              <a:rPr lang="lt-LT" sz="1200" b="1" dirty="0" smtClean="0"/>
              <a:t>planas</a:t>
            </a:r>
            <a:r>
              <a:rPr lang="en-US" sz="1200" b="1" dirty="0" smtClean="0"/>
              <a:t> </a:t>
            </a:r>
            <a:endParaRPr lang="lt-LT" sz="1200" b="1" dirty="0" smtClean="0"/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1 5</a:t>
            </a:r>
            <a:r>
              <a:rPr lang="lt-LT" sz="1200" b="1" dirty="0" smtClean="0">
                <a:solidFill>
                  <a:schemeClr val="bg1"/>
                </a:solidFill>
              </a:rPr>
              <a:t>04</a:t>
            </a:r>
            <a:r>
              <a:rPr lang="en-US" sz="1200" b="1" dirty="0" smtClean="0">
                <a:solidFill>
                  <a:schemeClr val="bg1"/>
                </a:solidFill>
              </a:rPr>
              <a:t> </a:t>
            </a:r>
            <a:r>
              <a:rPr lang="lt-LT" sz="1200" b="1" dirty="0" smtClean="0">
                <a:solidFill>
                  <a:schemeClr val="bg1"/>
                </a:solidFill>
              </a:rPr>
              <a:t>820 tūkst</a:t>
            </a:r>
            <a:r>
              <a:rPr lang="lt-LT" sz="1200" b="1" dirty="0" smtClean="0"/>
              <a:t>. eurų  </a:t>
            </a:r>
            <a:r>
              <a:rPr lang="en-US" sz="1200" b="1" dirty="0" smtClean="0"/>
              <a:t> </a:t>
            </a:r>
            <a:endParaRPr lang="lt-LT" sz="1200" b="1" dirty="0"/>
          </a:p>
        </p:txBody>
      </p:sp>
      <p:sp>
        <p:nvSpPr>
          <p:cNvPr id="22" name="Struktūrinė schema: procesas 21"/>
          <p:cNvSpPr/>
          <p:nvPr/>
        </p:nvSpPr>
        <p:spPr>
          <a:xfrm>
            <a:off x="5693434" y="2587642"/>
            <a:ext cx="2196000" cy="2758262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b="1" dirty="0" smtClean="0">
                <a:solidFill>
                  <a:schemeClr val="tx1"/>
                </a:solidFill>
              </a:rPr>
              <a:t>Darbuotojo</a:t>
            </a:r>
            <a:r>
              <a:rPr lang="en-US" sz="1600" b="1" dirty="0" smtClean="0">
                <a:solidFill>
                  <a:schemeClr val="tx1"/>
                </a:solidFill>
              </a:rPr>
              <a:t> VDU </a:t>
            </a:r>
          </a:p>
          <a:p>
            <a:pPr algn="ctr"/>
            <a:r>
              <a:rPr lang="lt-LT" sz="1600" b="1" dirty="0" smtClean="0">
                <a:solidFill>
                  <a:schemeClr val="tx1"/>
                </a:solidFill>
              </a:rPr>
              <a:t>1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lt-LT" sz="1600" b="1" dirty="0" smtClean="0">
                <a:solidFill>
                  <a:schemeClr val="tx1"/>
                </a:solidFill>
              </a:rPr>
              <a:t>250,7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lt-LT" sz="1600" b="1" dirty="0" smtClean="0">
                <a:solidFill>
                  <a:schemeClr val="tx1"/>
                </a:solidFill>
              </a:rPr>
              <a:t>euro</a:t>
            </a:r>
            <a:endParaRPr lang="lt-LT" sz="1600" b="1" dirty="0">
              <a:solidFill>
                <a:schemeClr val="tx1"/>
              </a:solidFill>
            </a:endParaRPr>
          </a:p>
        </p:txBody>
      </p:sp>
      <p:sp>
        <p:nvSpPr>
          <p:cNvPr id="23" name="Struktūrinė schema: procesas 22"/>
          <p:cNvSpPr/>
          <p:nvPr/>
        </p:nvSpPr>
        <p:spPr>
          <a:xfrm>
            <a:off x="5699542" y="5326079"/>
            <a:ext cx="2196000" cy="686404"/>
          </a:xfrm>
          <a:prstGeom prst="flowChartProcess">
            <a:avLst/>
          </a:prstGeom>
          <a:solidFill>
            <a:schemeClr val="accent5">
              <a:lumMod val="60000"/>
              <a:lumOff val="4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b="1" dirty="0" smtClean="0">
                <a:solidFill>
                  <a:schemeClr val="tx1"/>
                </a:solidFill>
              </a:rPr>
              <a:t>Darbdavio įmoka į</a:t>
            </a:r>
            <a:r>
              <a:rPr lang="en-US" sz="1600" b="1" dirty="0" smtClean="0">
                <a:solidFill>
                  <a:schemeClr val="tx1"/>
                </a:solidFill>
              </a:rPr>
              <a:t> VSD</a:t>
            </a:r>
            <a:r>
              <a:rPr lang="lt-LT" sz="1600" b="1" dirty="0" smtClean="0">
                <a:solidFill>
                  <a:schemeClr val="tx1"/>
                </a:solidFill>
              </a:rPr>
              <a:t>F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16,4 </a:t>
            </a:r>
            <a:r>
              <a:rPr lang="lt-LT" sz="1600" b="1" dirty="0" smtClean="0">
                <a:solidFill>
                  <a:schemeClr val="tx1"/>
                </a:solidFill>
              </a:rPr>
              <a:t>euro</a:t>
            </a:r>
            <a:endParaRPr lang="lt-LT" sz="1600" b="1" dirty="0">
              <a:solidFill>
                <a:schemeClr val="tx1"/>
              </a:solidFill>
            </a:endParaRPr>
          </a:p>
        </p:txBody>
      </p:sp>
      <p:sp>
        <p:nvSpPr>
          <p:cNvPr id="25" name="Dešinysis riestinis skliaustas 24"/>
          <p:cNvSpPr/>
          <p:nvPr/>
        </p:nvSpPr>
        <p:spPr>
          <a:xfrm>
            <a:off x="3512665" y="2615225"/>
            <a:ext cx="461802" cy="2114391"/>
          </a:xfrm>
          <a:prstGeom prst="rightBrace">
            <a:avLst>
              <a:gd name="adj1" fmla="val 8333"/>
              <a:gd name="adj2" fmla="val 5154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t-LT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873261" y="3339990"/>
            <a:ext cx="1492370" cy="769441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t-LT" sz="1600" b="1" dirty="0" smtClean="0"/>
              <a:t>GPM </a:t>
            </a:r>
            <a:r>
              <a:rPr lang="lt-LT" sz="1400" b="1" dirty="0" smtClean="0"/>
              <a:t>apmokestinimo bazė</a:t>
            </a:r>
            <a:endParaRPr lang="lt-LT" sz="1400" b="1" dirty="0"/>
          </a:p>
        </p:txBody>
      </p:sp>
      <p:sp>
        <p:nvSpPr>
          <p:cNvPr id="27" name="Dešinysis riestinis skliaustas 26"/>
          <p:cNvSpPr/>
          <p:nvPr/>
        </p:nvSpPr>
        <p:spPr>
          <a:xfrm flipH="1">
            <a:off x="5306880" y="2564619"/>
            <a:ext cx="353684" cy="278128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28" name="TextBox 27"/>
          <p:cNvSpPr txBox="1"/>
          <p:nvPr/>
        </p:nvSpPr>
        <p:spPr>
          <a:xfrm>
            <a:off x="4241497" y="2776697"/>
            <a:ext cx="994736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lt-LT" sz="1100" b="1" dirty="0" smtClean="0">
                <a:solidFill>
                  <a:srgbClr val="FF0000"/>
                </a:solidFill>
              </a:rPr>
              <a:t>15</a:t>
            </a:r>
            <a:r>
              <a:rPr lang="en-US" sz="1100" b="1" dirty="0" smtClean="0">
                <a:solidFill>
                  <a:srgbClr val="FF0000"/>
                </a:solidFill>
              </a:rPr>
              <a:t>% tarifas</a:t>
            </a:r>
            <a:endParaRPr lang="lt-LT" sz="1100" b="1" dirty="0">
              <a:solidFill>
                <a:srgbClr val="FF0000"/>
              </a:solidFill>
            </a:endParaRPr>
          </a:p>
        </p:txBody>
      </p:sp>
      <p:sp>
        <p:nvSpPr>
          <p:cNvPr id="31" name="Rodyklė dešinėn 30"/>
          <p:cNvSpPr/>
          <p:nvPr/>
        </p:nvSpPr>
        <p:spPr>
          <a:xfrm rot="10800000">
            <a:off x="3926095" y="2587642"/>
            <a:ext cx="286560" cy="639719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000" dirty="0">
              <a:solidFill>
                <a:srgbClr val="FF0000"/>
              </a:solidFill>
            </a:endParaRPr>
          </a:p>
        </p:txBody>
      </p:sp>
      <p:sp>
        <p:nvSpPr>
          <p:cNvPr id="32" name="Rodyklė dešinėn 31"/>
          <p:cNvSpPr/>
          <p:nvPr/>
        </p:nvSpPr>
        <p:spPr>
          <a:xfrm rot="21600000">
            <a:off x="5074355" y="4297089"/>
            <a:ext cx="286560" cy="639719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045114" y="4486143"/>
            <a:ext cx="994736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FF0000"/>
                </a:solidFill>
              </a:rPr>
              <a:t>20% tarifas</a:t>
            </a:r>
            <a:endParaRPr lang="lt-LT" sz="1100" b="1" dirty="0">
              <a:solidFill>
                <a:srgbClr val="FF0000"/>
              </a:solidFill>
            </a:endParaRPr>
          </a:p>
        </p:txBody>
      </p:sp>
      <p:sp>
        <p:nvSpPr>
          <p:cNvPr id="24" name="Struktūrinė schema: procesas 23"/>
          <p:cNvSpPr/>
          <p:nvPr/>
        </p:nvSpPr>
        <p:spPr>
          <a:xfrm>
            <a:off x="5699542" y="6012483"/>
            <a:ext cx="2195425" cy="728684"/>
          </a:xfrm>
          <a:prstGeom prst="flowChartProcess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 dirty="0" smtClean="0"/>
              <a:t>SB dalį sudarė </a:t>
            </a:r>
          </a:p>
          <a:p>
            <a:pPr algn="ctr"/>
            <a:r>
              <a:rPr lang="lt-LT" sz="1200" b="1" dirty="0" smtClean="0"/>
              <a:t>46,88 </a:t>
            </a:r>
            <a:r>
              <a:rPr lang="en-US" sz="1200" b="1" dirty="0"/>
              <a:t>% </a:t>
            </a:r>
            <a:r>
              <a:rPr lang="lt-LT" sz="1200" b="1" dirty="0" smtClean="0"/>
              <a:t>viso GPM</a:t>
            </a:r>
          </a:p>
          <a:p>
            <a:pPr algn="ctr"/>
            <a:r>
              <a:rPr lang="en-US" sz="1200" b="1" dirty="0" smtClean="0"/>
              <a:t>SB </a:t>
            </a:r>
            <a:r>
              <a:rPr lang="lt-LT" sz="1200" b="1" dirty="0" smtClean="0"/>
              <a:t>planas</a:t>
            </a:r>
            <a:r>
              <a:rPr lang="en-US" sz="1200" b="1" dirty="0" smtClean="0"/>
              <a:t> </a:t>
            </a:r>
            <a:endParaRPr lang="lt-LT" sz="1200" b="1" dirty="0" smtClean="0"/>
          </a:p>
          <a:p>
            <a:pPr algn="ctr"/>
            <a:r>
              <a:rPr lang="en-US" sz="1200" b="1" dirty="0" smtClean="0"/>
              <a:t>1 5</a:t>
            </a:r>
            <a:r>
              <a:rPr lang="lt-LT" sz="1200" b="1" dirty="0" smtClean="0"/>
              <a:t>38</a:t>
            </a:r>
            <a:r>
              <a:rPr lang="en-US" sz="1200" b="1" dirty="0" smtClean="0"/>
              <a:t> </a:t>
            </a:r>
            <a:r>
              <a:rPr lang="lt-LT" sz="1200" b="1" dirty="0" smtClean="0"/>
              <a:t>282 tūkst. eurų  </a:t>
            </a:r>
            <a:r>
              <a:rPr lang="en-US" sz="1200" b="1" dirty="0" smtClean="0"/>
              <a:t> </a:t>
            </a:r>
            <a:endParaRPr lang="lt-LT" sz="1200" b="1" dirty="0"/>
          </a:p>
        </p:txBody>
      </p:sp>
      <p:sp>
        <p:nvSpPr>
          <p:cNvPr id="30" name="Lygu 29"/>
          <p:cNvSpPr/>
          <p:nvPr/>
        </p:nvSpPr>
        <p:spPr>
          <a:xfrm>
            <a:off x="2113065" y="2119784"/>
            <a:ext cx="437415" cy="199667"/>
          </a:xfrm>
          <a:prstGeom prst="mathEqual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000" dirty="0">
              <a:solidFill>
                <a:schemeClr val="tx1"/>
              </a:solidFill>
            </a:endParaRPr>
          </a:p>
        </p:txBody>
      </p:sp>
      <p:sp>
        <p:nvSpPr>
          <p:cNvPr id="34" name="Pliusas 33"/>
          <p:cNvSpPr/>
          <p:nvPr/>
        </p:nvSpPr>
        <p:spPr>
          <a:xfrm>
            <a:off x="2277729" y="1416256"/>
            <a:ext cx="255997" cy="19736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000" dirty="0"/>
          </a:p>
        </p:txBody>
      </p:sp>
    </p:spTree>
    <p:extLst>
      <p:ext uri="{BB962C8B-B14F-4D97-AF65-F5344CB8AC3E}">
        <p14:creationId xmlns:p14="http://schemas.microsoft.com/office/powerpoint/2010/main" val="47070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Lentelė 6"/>
          <p:cNvGraphicFramePr>
            <a:graphicFrameLocks noGrp="1"/>
          </p:cNvGraphicFramePr>
          <p:nvPr>
            <p:extLst/>
          </p:nvPr>
        </p:nvGraphicFramePr>
        <p:xfrm>
          <a:off x="122663" y="167269"/>
          <a:ext cx="8932127" cy="64931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23236"/>
                <a:gridCol w="620766"/>
                <a:gridCol w="568601"/>
                <a:gridCol w="1017584"/>
                <a:gridCol w="1017584"/>
                <a:gridCol w="966900"/>
                <a:gridCol w="966900"/>
                <a:gridCol w="966900"/>
                <a:gridCol w="783656"/>
              </a:tblGrid>
              <a:tr h="492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EV sekcija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Įmonių skaičius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lt-LT" sz="10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I ketv. išmokėta </a:t>
                      </a:r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su darbo santykiais (DS) susijusių </a:t>
                      </a:r>
                      <a:r>
                        <a:rPr lang="lt-LT" sz="10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išmokų (GPM313), </a:t>
                      </a:r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eurai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lt-LT" sz="10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I ketv. nuo </a:t>
                      </a:r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su DS susijusių išmokų apskaičiuotas </a:t>
                      </a:r>
                      <a:r>
                        <a:rPr lang="lt-LT" sz="10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GPM (GPM313), </a:t>
                      </a:r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eurai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305787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2018 m.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2019 m.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2018 m.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2019 m.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palyginimas 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2018 m.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2019 m.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palyginimas 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</a:tr>
              <a:tr h="198367"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Iš viso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100 467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100 260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2 527 880 373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3 476 977 825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137,5%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296 385 359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550 613 511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185,8%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</a:tr>
              <a:tr h="359458">
                <a:tc>
                  <a:txBody>
                    <a:bodyPr/>
                    <a:lstStyle/>
                    <a:p>
                      <a:pPr algn="l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A. Žemės ūkis, miškininkystė ir žuvininkystė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2 370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2 281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48 231 874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58 927 744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122,2%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5 233 363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8 756 612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167,3%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</a:tr>
              <a:tr h="305787">
                <a:tc>
                  <a:txBody>
                    <a:bodyPr/>
                    <a:lstStyle/>
                    <a:p>
                      <a:pPr algn="l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B. Kasyba ir karjerų eksploatavimas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181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181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4 456 927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6 167 058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138,4%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536 262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1 031 965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192,4%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</a:tr>
              <a:tr h="155498">
                <a:tc>
                  <a:txBody>
                    <a:bodyPr/>
                    <a:lstStyle/>
                    <a:p>
                      <a:pPr algn="l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C. Apdirbamoji gamyba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7 990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7 957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443 712 575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644 216 568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145,2%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52 577 082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92 138 199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175,2%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</a:tr>
              <a:tr h="359458">
                <a:tc>
                  <a:txBody>
                    <a:bodyPr/>
                    <a:lstStyle/>
                    <a:p>
                      <a:pPr algn="l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D. Elektros, dujų, garo tiekimas ir oro kondicionavimas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892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846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24 104 689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31 390 148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130,2%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3 019 012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5 406 075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179,1%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</a:tr>
              <a:tr h="359458">
                <a:tc>
                  <a:txBody>
                    <a:bodyPr/>
                    <a:lstStyle/>
                    <a:p>
                      <a:pPr algn="l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E. Vandens tiekimas, nuotekų valymas, atliekų tvarkymas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443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427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30 064 293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39 824 258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132,5%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3 577 815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6 292 646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175,9%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</a:tr>
              <a:tr h="155498">
                <a:tc>
                  <a:txBody>
                    <a:bodyPr/>
                    <a:lstStyle/>
                    <a:p>
                      <a:pPr algn="l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F. Statyba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8 344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8 495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153 579 952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208 987 466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136,1%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17 441 064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30 937 851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177,4%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</a:tr>
              <a:tr h="305787">
                <a:tc>
                  <a:txBody>
                    <a:bodyPr/>
                    <a:lstStyle/>
                    <a:p>
                      <a:pPr algn="l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G. Didmeninė ir mažmeninė prekyba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25 480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24 918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415 481 628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542 579 903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130,6%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46 678 155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85 816 286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183,8%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</a:tr>
              <a:tr h="239637">
                <a:tc>
                  <a:txBody>
                    <a:bodyPr/>
                    <a:lstStyle/>
                    <a:p>
                      <a:pPr algn="l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H. Transportas ir saugojimas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7 906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7 861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221 790 267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300 745 888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135,6%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25 453 783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47 667 698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187,3%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</a:tr>
              <a:tr h="336463">
                <a:tc>
                  <a:txBody>
                    <a:bodyPr/>
                    <a:lstStyle/>
                    <a:p>
                      <a:pPr algn="l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I. Apgyvendinimo ir maitinimo paslaugų veikla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3 591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3 579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49 896 219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66 007 744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132,3%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4 096 424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8 662 937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211,5%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</a:tr>
              <a:tr h="155498">
                <a:tc>
                  <a:txBody>
                    <a:bodyPr/>
                    <a:lstStyle/>
                    <a:p>
                      <a:pPr algn="l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J. Informacija ir ryšiai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3 672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3 661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126 813 986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176 103 315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138,9%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17 697 672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32 681 599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184,7%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</a:tr>
              <a:tr h="239637">
                <a:tc>
                  <a:txBody>
                    <a:bodyPr/>
                    <a:lstStyle/>
                    <a:p>
                      <a:pPr algn="l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K. Finansinė ir draudimo veikla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1 380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1 375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93 213 151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119 271 996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128,0%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13 385 762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22 700 412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169,6%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</a:tr>
              <a:tr h="305787">
                <a:tc>
                  <a:txBody>
                    <a:bodyPr/>
                    <a:lstStyle/>
                    <a:p>
                      <a:pPr algn="l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L. Nekilnojamojo turto operacijos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5 671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5 712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27 640 163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39 956 707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144,6%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3 265 085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6 475 250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198,3%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</a:tr>
              <a:tr h="305787">
                <a:tc>
                  <a:txBody>
                    <a:bodyPr/>
                    <a:lstStyle/>
                    <a:p>
                      <a:pPr algn="l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M. Profesinė, mokslinė ir techninė veikla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9 989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9 841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156 212 337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215 894 260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138,2%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20 111 950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37 962 200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188,8%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</a:tr>
              <a:tr h="30578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1" u="none" strike="noStrike">
                          <a:solidFill>
                            <a:schemeClr val="bg1"/>
                          </a:solidFill>
                          <a:effectLst/>
                        </a:rPr>
                        <a:t>N. Administracinė ir aptarnavimo veikla</a:t>
                      </a:r>
                      <a:endParaRPr lang="pt-BR" sz="1000" b="1" i="0" u="none" strike="noStrike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4 023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4 055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86 328 876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119 438 213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138,4%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8 326 859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16 757 893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201,3%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</a:tr>
              <a:tr h="456075">
                <a:tc>
                  <a:txBody>
                    <a:bodyPr/>
                    <a:lstStyle/>
                    <a:p>
                      <a:pPr algn="l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O. Viešasis valdymas, gynyba, privalomasis socialinis draudimas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482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433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200 950 449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277 688 745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138,2%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25 486 300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47 520 836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186,5%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</a:tr>
              <a:tr h="155498">
                <a:tc>
                  <a:txBody>
                    <a:bodyPr/>
                    <a:lstStyle/>
                    <a:p>
                      <a:pPr algn="l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P. Švietimas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3 430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3 382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186 757 050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255 552 151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136,8%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20 474 610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41 317 710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201,8%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</a:tr>
              <a:tr h="35945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1" u="none" strike="noStrike">
                          <a:solidFill>
                            <a:schemeClr val="bg1"/>
                          </a:solidFill>
                          <a:effectLst/>
                        </a:rPr>
                        <a:t>Q. Žmonių sveikatos priežiūra ir socialinis darbas</a:t>
                      </a:r>
                      <a:endParaRPr lang="pt-BR" sz="1000" b="1" i="0" u="none" strike="noStrike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3 099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3 102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183 214 384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270 314 602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147,5%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20 837 595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44 639 527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214,2%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</a:tr>
              <a:tr h="359458">
                <a:tc>
                  <a:txBody>
                    <a:bodyPr/>
                    <a:lstStyle/>
                    <a:p>
                      <a:pPr algn="l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R. Meninė, pramoginė ir poilsio organizavimo veikla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2 785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2 720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40 132 724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53 699 112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133,8%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4 294 228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8 354 650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194,6%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</a:tr>
              <a:tr h="239637">
                <a:tc>
                  <a:txBody>
                    <a:bodyPr/>
                    <a:lstStyle/>
                    <a:p>
                      <a:pPr algn="l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S. Kita </a:t>
                      </a:r>
                      <a:r>
                        <a:rPr lang="lt-LT" sz="10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veikla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8 739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9 434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35 298 829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50 211 946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142,2%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3 892 339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5 493 164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t-L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141,1%</a:t>
                      </a:r>
                      <a:endParaRPr lang="lt-LT" sz="1000" b="1" i="0" u="none" strike="noStrike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283" marR="5283" marT="5283" marB="0" anchor="ctr"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056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vadinimas 1"/>
          <p:cNvSpPr txBox="1">
            <a:spLocks/>
          </p:cNvSpPr>
          <p:nvPr/>
        </p:nvSpPr>
        <p:spPr>
          <a:xfrm>
            <a:off x="221058" y="1107980"/>
            <a:ext cx="8640000" cy="974784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!!! </a:t>
            </a:r>
          </a:p>
          <a:p>
            <a:pPr algn="ctr"/>
            <a:r>
              <a:rPr lang="lt-LT" sz="1600" b="1" dirty="0">
                <a:solidFill>
                  <a:schemeClr val="bg1"/>
                </a:solidFill>
              </a:rPr>
              <a:t>Nuo 2019 m. sausio 1 d. pakeista GPM, privalomojo sveikatos ir socialinio draudimo įmokų apskaičiavimo tvarką </a:t>
            </a:r>
            <a:r>
              <a:rPr lang="lt-LT" sz="1600" b="1" dirty="0" smtClean="0">
                <a:solidFill>
                  <a:schemeClr val="bg1"/>
                </a:solidFill>
              </a:rPr>
              <a:t>reglamentuojantys </a:t>
            </a:r>
            <a:r>
              <a:rPr lang="lt-LT" sz="1600" b="1" dirty="0">
                <a:solidFill>
                  <a:schemeClr val="bg1"/>
                </a:solidFill>
              </a:rPr>
              <a:t>teisės </a:t>
            </a:r>
            <a:r>
              <a:rPr lang="lt-LT" sz="1600" b="1" dirty="0" smtClean="0">
                <a:solidFill>
                  <a:schemeClr val="bg1"/>
                </a:solidFill>
              </a:rPr>
              <a:t>aktai</a:t>
            </a:r>
            <a:endParaRPr lang="lt-LT" sz="1600" b="1" dirty="0">
              <a:solidFill>
                <a:schemeClr val="bg1"/>
              </a:solidFill>
            </a:endParaRPr>
          </a:p>
        </p:txBody>
      </p:sp>
      <p:sp>
        <p:nvSpPr>
          <p:cNvPr id="8" name="Pavadinimas 1"/>
          <p:cNvSpPr txBox="1">
            <a:spLocks/>
          </p:cNvSpPr>
          <p:nvPr/>
        </p:nvSpPr>
        <p:spPr>
          <a:xfrm>
            <a:off x="252000" y="-1"/>
            <a:ext cx="8640000" cy="664141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1600" b="1" dirty="0" smtClean="0">
                <a:solidFill>
                  <a:schemeClr val="bg1"/>
                </a:solidFill>
              </a:rPr>
              <a:t>18. GPM surinkimo plano vykdymas</a:t>
            </a:r>
            <a:endParaRPr lang="lt-LT" sz="1600" b="1" dirty="0">
              <a:solidFill>
                <a:schemeClr val="bg1"/>
              </a:solidFill>
            </a:endParaRPr>
          </a:p>
        </p:txBody>
      </p:sp>
      <p:sp>
        <p:nvSpPr>
          <p:cNvPr id="17" name="Rodyklė žemyn 16"/>
          <p:cNvSpPr/>
          <p:nvPr/>
        </p:nvSpPr>
        <p:spPr>
          <a:xfrm>
            <a:off x="3922611" y="691761"/>
            <a:ext cx="484632" cy="368504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22" name="Stačiakampis 21"/>
          <p:cNvSpPr/>
          <p:nvPr/>
        </p:nvSpPr>
        <p:spPr>
          <a:xfrm>
            <a:off x="252000" y="2494257"/>
            <a:ext cx="8640000" cy="3527402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lt-LT" sz="1400" b="1" dirty="0" smtClean="0">
                <a:solidFill>
                  <a:schemeClr val="accent1">
                    <a:lumMod val="75000"/>
                  </a:schemeClr>
                </a:solidFill>
              </a:rPr>
              <a:t>Įmonės 2018 m. gruodžio </a:t>
            </a:r>
            <a:r>
              <a:rPr lang="lt-LT" sz="1400" b="1" dirty="0">
                <a:solidFill>
                  <a:schemeClr val="accent1">
                    <a:lumMod val="75000"/>
                  </a:schemeClr>
                </a:solidFill>
              </a:rPr>
              <a:t>mėn. atsiskaitė su savo darbuotojais už 2018 m. laikotarpį, o š. m. sausio mėn. apskaičiavo ir sumokėjo į nacionalinį biudžetą gyventojų pajamų mokestį tik nuo avansinės </a:t>
            </a:r>
            <a:r>
              <a:rPr lang="lt-LT" sz="1400" b="1" dirty="0" smtClean="0">
                <a:solidFill>
                  <a:schemeClr val="accent1">
                    <a:lumMod val="75000"/>
                  </a:schemeClr>
                </a:solidFill>
              </a:rPr>
              <a:t>darbo </a:t>
            </a:r>
            <a:r>
              <a:rPr lang="lt-LT" sz="1400" b="1" dirty="0">
                <a:solidFill>
                  <a:schemeClr val="accent1">
                    <a:lumMod val="75000"/>
                  </a:schemeClr>
                </a:solidFill>
              </a:rPr>
              <a:t>užmokesčio </a:t>
            </a:r>
            <a:r>
              <a:rPr lang="lt-LT" sz="1400" b="1" dirty="0" smtClean="0">
                <a:solidFill>
                  <a:schemeClr val="accent1">
                    <a:lumMod val="75000"/>
                  </a:schemeClr>
                </a:solidFill>
              </a:rPr>
              <a:t>dalies, tai sumažino š. m. pirmojo mėnesio pajamas iš GPM</a:t>
            </a:r>
          </a:p>
          <a:p>
            <a:endParaRPr lang="lt-LT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lt-LT" sz="1400" b="1" dirty="0" smtClean="0">
                <a:solidFill>
                  <a:schemeClr val="accent1">
                    <a:lumMod val="75000"/>
                  </a:schemeClr>
                </a:solidFill>
              </a:rPr>
              <a:t>2018 </a:t>
            </a:r>
            <a:r>
              <a:rPr lang="lt-LT" sz="1400" b="1" dirty="0">
                <a:solidFill>
                  <a:schemeClr val="accent1">
                    <a:lumMod val="75000"/>
                  </a:schemeClr>
                </a:solidFill>
              </a:rPr>
              <a:t>m. sausio mėn. buvo sumokėta ir gyventojų pajamų mokesčio dalis už praėjusiųjų metų gruodžio mėn. (2017 m. gruodžio 31 d. buvo sekmadienis ir gyventojų pajamų mokesčio sumokėjimo prievolė persikėlė į 2018 m. </a:t>
            </a:r>
            <a:r>
              <a:rPr lang="lt-LT" sz="1400" b="1" dirty="0" smtClean="0">
                <a:solidFill>
                  <a:schemeClr val="accent1">
                    <a:lumMod val="75000"/>
                  </a:schemeClr>
                </a:solidFill>
              </a:rPr>
              <a:t>sausio </a:t>
            </a:r>
            <a:r>
              <a:rPr lang="lt-LT" sz="1400" b="1" dirty="0">
                <a:solidFill>
                  <a:schemeClr val="accent1">
                    <a:lumMod val="75000"/>
                  </a:schemeClr>
                </a:solidFill>
              </a:rPr>
              <a:t>2 </a:t>
            </a:r>
            <a:r>
              <a:rPr lang="lt-LT" sz="1400" b="1" dirty="0" smtClean="0">
                <a:solidFill>
                  <a:schemeClr val="accent1">
                    <a:lumMod val="75000"/>
                  </a:schemeClr>
                </a:solidFill>
              </a:rPr>
              <a:t>d. 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lt-LT" sz="1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lt-LT" sz="1400" b="1" dirty="0" smtClean="0">
                <a:solidFill>
                  <a:schemeClr val="accent1">
                    <a:lumMod val="75000"/>
                  </a:schemeClr>
                </a:solidFill>
              </a:rPr>
              <a:t>2019 m. ir 2018 m. GPM pajamų faktų tarpusavio lyginimas pagal mėnesius netinkamas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 !!!!!!!!</a:t>
            </a:r>
            <a:endParaRPr lang="lt-LT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lt-LT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lt-LT" sz="1400" b="1" dirty="0" smtClean="0">
                <a:solidFill>
                  <a:schemeClr val="accent1">
                    <a:lumMod val="75000"/>
                  </a:schemeClr>
                </a:solidFill>
              </a:rPr>
              <a:t>2019 m. GPM pajamų faktas lyginamas tik su planu 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!!!!!!!!</a:t>
            </a:r>
            <a:endParaRPr lang="lt-LT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Rodyklė žemyn 8"/>
          <p:cNvSpPr/>
          <p:nvPr/>
        </p:nvSpPr>
        <p:spPr>
          <a:xfrm>
            <a:off x="3922611" y="2130479"/>
            <a:ext cx="484632" cy="368502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17526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73851"/>
            <a:ext cx="8640000" cy="73866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lt-LT" sz="1400" b="1" dirty="0" smtClean="0">
                <a:solidFill>
                  <a:schemeClr val="bg1"/>
                </a:solidFill>
              </a:rPr>
              <a:t>1. Savivaldybių </a:t>
            </a:r>
            <a:r>
              <a:rPr lang="lt-LT" sz="1400" b="1" dirty="0">
                <a:solidFill>
                  <a:schemeClr val="bg1"/>
                </a:solidFill>
              </a:rPr>
              <a:t>biudžetai (SB) sudaromi vieneriems </a:t>
            </a:r>
            <a:r>
              <a:rPr lang="lt-LT" sz="1400" b="1" dirty="0" smtClean="0">
                <a:solidFill>
                  <a:schemeClr val="bg1"/>
                </a:solidFill>
              </a:rPr>
              <a:t>metams pagal </a:t>
            </a:r>
            <a:r>
              <a:rPr lang="lt-LT" sz="1400" b="1" dirty="0">
                <a:solidFill>
                  <a:schemeClr val="bg1"/>
                </a:solidFill>
              </a:rPr>
              <a:t>pajamų ir išlaidų </a:t>
            </a:r>
            <a:r>
              <a:rPr lang="lt-LT" sz="1400" b="1" dirty="0" smtClean="0">
                <a:solidFill>
                  <a:schemeClr val="bg1"/>
                </a:solidFill>
              </a:rPr>
              <a:t>klasifikaciją, kuri nustatyta LR valstybės biudžeto ir savivaldybių biudžetų pajamų ir išlaidų klasifikacijos patvirtinimo įstatyme ir įsigaliojo nuo 2004 m.  </a:t>
            </a:r>
            <a:endParaRPr lang="lt-LT" sz="1100" b="1" i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890578"/>
            <a:ext cx="8640000" cy="1831271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lt-LT" sz="1600" dirty="0" smtClean="0"/>
              <a:t>SB pajamas sudaro: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600" b="1" dirty="0" smtClean="0"/>
              <a:t>Mokestinės pajamos </a:t>
            </a:r>
            <a:r>
              <a:rPr lang="lt-LT" sz="1400" dirty="0" smtClean="0"/>
              <a:t>(Gyventojų pajamų mokesčio (GPM), žemės mokesčio (ŽM), nekilnojamojo turto mokesčio (NTM), paveldimo turto mokesčiai)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t-LT" sz="1600" b="1" dirty="0"/>
              <a:t>N</a:t>
            </a:r>
            <a:r>
              <a:rPr lang="lt-LT" sz="1600" b="1" dirty="0" smtClean="0"/>
              <a:t>emokestinės pajamos </a:t>
            </a:r>
            <a:r>
              <a:rPr lang="lt-LT" sz="1400" dirty="0" smtClean="0"/>
              <a:t>(turto </a:t>
            </a:r>
            <a:r>
              <a:rPr lang="lt-LT" sz="1400" dirty="0"/>
              <a:t>naudojimo, nuomos ir </a:t>
            </a:r>
            <a:r>
              <a:rPr lang="lt-LT" sz="1400" dirty="0" smtClean="0"/>
              <a:t>pardavimo, baudų </a:t>
            </a:r>
            <a:r>
              <a:rPr lang="lt-LT" sz="1400" dirty="0"/>
              <a:t>ir konfiskacijos pajamos, vietinės </a:t>
            </a:r>
            <a:r>
              <a:rPr lang="lt-LT" sz="1400" dirty="0" smtClean="0"/>
              <a:t>rinkliavos, kitos pajamos) </a:t>
            </a:r>
            <a:endParaRPr lang="lt-LT" sz="1400" b="1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t-LT" sz="1600" b="1" dirty="0" smtClean="0"/>
              <a:t>Dotacijos iš valstybės biudžeto (VB)</a:t>
            </a:r>
            <a:endParaRPr lang="lt-LT" sz="1600" b="1" dirty="0">
              <a:latin typeface="PF Square Sans Pro Medium" panose="02000500000000020004" pitchFamily="2" charset="0"/>
            </a:endParaRPr>
          </a:p>
        </p:txBody>
      </p:sp>
      <p:sp>
        <p:nvSpPr>
          <p:cNvPr id="2" name="Stačiakampis 1"/>
          <p:cNvSpPr/>
          <p:nvPr/>
        </p:nvSpPr>
        <p:spPr>
          <a:xfrm>
            <a:off x="304800" y="3440879"/>
            <a:ext cx="8640000" cy="3400931"/>
          </a:xfrm>
          <a:prstGeom prst="rect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lt-LT" sz="1400" b="1" dirty="0" smtClean="0"/>
              <a:t>NTM ir ŽM pajamas </a:t>
            </a:r>
            <a:r>
              <a:rPr lang="lt-LT" sz="1400" dirty="0" smtClean="0"/>
              <a:t>paskirstytas pagal </a:t>
            </a:r>
            <a:r>
              <a:rPr lang="lt-LT" sz="1400" dirty="0"/>
              <a:t>Nekilnojamojo turto registro </a:t>
            </a:r>
            <a:r>
              <a:rPr lang="lt-LT" sz="1400" dirty="0" smtClean="0"/>
              <a:t>duomenis apie savivaldybės teritorijoje esantį komercinės paskirties nekilnojamąjį turtą ir žemės sklypus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lt-LT" sz="1400" b="1" dirty="0"/>
              <a:t>p</a:t>
            </a:r>
            <a:r>
              <a:rPr lang="lt-LT" sz="1400" b="1" dirty="0" smtClean="0"/>
              <a:t>aveldimo turto mokestis įskaitomas</a:t>
            </a:r>
            <a:r>
              <a:rPr lang="lt-LT" sz="1400" dirty="0" smtClean="0"/>
              <a:t>:                                                                                                                        </a:t>
            </a:r>
            <a:r>
              <a:rPr lang="lt-LT" sz="1300" dirty="0" smtClean="0"/>
              <a:t>— į savivaldybės</a:t>
            </a:r>
            <a:r>
              <a:rPr lang="lt-LT" sz="1300" dirty="0"/>
              <a:t>, kurios teritorijoje yra nekilnojamasis daiktas, </a:t>
            </a:r>
            <a:r>
              <a:rPr lang="lt-LT" sz="1300" dirty="0" smtClean="0"/>
              <a:t>biudžetą                                                             — į </a:t>
            </a:r>
            <a:r>
              <a:rPr lang="lt-LT" sz="1300" dirty="0"/>
              <a:t>savivaldybės, kurios teritorijoje kilnojamojo daikto, vertybinių popierių, pinigų paveldėjimas įformintas, </a:t>
            </a:r>
            <a:r>
              <a:rPr lang="lt-LT" sz="1300" dirty="0" smtClean="0"/>
              <a:t>biudžetą                                                                                                                                                                 — į </a:t>
            </a:r>
            <a:r>
              <a:rPr lang="lt-LT" sz="1300" dirty="0"/>
              <a:t>savivaldybės, kurios teritorijoje nuolatinis </a:t>
            </a:r>
            <a:r>
              <a:rPr lang="lt-LT" sz="1300" dirty="0" smtClean="0"/>
              <a:t>LR </a:t>
            </a:r>
            <a:r>
              <a:rPr lang="lt-LT" sz="1300" dirty="0"/>
              <a:t>gyventojas turi nuolatinę gyvenamąją vietą, </a:t>
            </a:r>
            <a:r>
              <a:rPr lang="lt-LT" sz="1300" dirty="0" smtClean="0"/>
              <a:t>biudžetą,</a:t>
            </a:r>
            <a:r>
              <a:rPr lang="lt-LT" sz="1300" dirty="0"/>
              <a:t> kai paveldimas užsienio valstybėse esantis </a:t>
            </a:r>
            <a:r>
              <a:rPr lang="lt-LT" sz="1300" dirty="0" smtClean="0"/>
              <a:t>turtas </a:t>
            </a:r>
            <a:endParaRPr lang="en-US" sz="1300" dirty="0"/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lt-LT" sz="1400" b="1" dirty="0" smtClean="0"/>
              <a:t>GPM pajamas</a:t>
            </a:r>
            <a:r>
              <a:rPr lang="lt-LT" sz="1400" dirty="0" smtClean="0"/>
              <a:t>, kurios paskirstomos pagal atitinkamų </a:t>
            </a:r>
            <a:r>
              <a:rPr lang="lt-LT" sz="1400" dirty="0"/>
              <a:t>metų </a:t>
            </a:r>
            <a:r>
              <a:rPr lang="lt-LT" sz="1400" b="1" dirty="0" smtClean="0"/>
              <a:t>LR valstybės biudžeto ir savivaldybių biudžetų finansinių </a:t>
            </a:r>
            <a:r>
              <a:rPr lang="lt-LT" sz="1400" b="1" dirty="0"/>
              <a:t>rodiklių patvirtinimo įstatyme</a:t>
            </a:r>
            <a:r>
              <a:rPr lang="lt-LT" sz="1400" dirty="0"/>
              <a:t> </a:t>
            </a:r>
            <a:r>
              <a:rPr lang="lt-LT" sz="1400" b="1" dirty="0" smtClean="0"/>
              <a:t>nustatytą GPM paskirstymo tvarką</a:t>
            </a:r>
            <a:r>
              <a:rPr lang="lt-LT" sz="1400" dirty="0" smtClean="0"/>
              <a:t> 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lt-LT" sz="1400" b="1" dirty="0" smtClean="0"/>
              <a:t>fiksuoto </a:t>
            </a:r>
            <a:r>
              <a:rPr lang="lt-LT" sz="1400" b="1" dirty="0"/>
              <a:t>dydžio </a:t>
            </a:r>
            <a:r>
              <a:rPr lang="lt-LT" sz="1400" b="1" dirty="0" smtClean="0"/>
              <a:t>GPM</a:t>
            </a:r>
            <a:r>
              <a:rPr lang="lt-LT" sz="1400" dirty="0" smtClean="0"/>
              <a:t>, </a:t>
            </a:r>
            <a:r>
              <a:rPr lang="lt-LT" sz="1400" dirty="0"/>
              <a:t>mokamą už pajamas, gaunamas iš veiklos, kuria verčiamasi turint verslo </a:t>
            </a:r>
            <a:r>
              <a:rPr lang="lt-LT" sz="1400" dirty="0" smtClean="0"/>
              <a:t>liudijimą</a:t>
            </a:r>
            <a:endParaRPr lang="en-US" sz="1400" dirty="0"/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lt-LT" sz="1400" b="1" dirty="0" smtClean="0"/>
              <a:t>nemokestines </a:t>
            </a:r>
            <a:r>
              <a:rPr lang="lt-LT" sz="1400" b="1" dirty="0"/>
              <a:t>pajamas</a:t>
            </a:r>
            <a:r>
              <a:rPr lang="lt-LT" sz="1400" dirty="0"/>
              <a:t>, kurias pagal įstatymus sumoka fiziniai ir juridiniai </a:t>
            </a:r>
            <a:r>
              <a:rPr lang="lt-LT" sz="1400" dirty="0" smtClean="0"/>
              <a:t>asmenys </a:t>
            </a:r>
            <a:endParaRPr lang="en-US" sz="1400" dirty="0"/>
          </a:p>
          <a:p>
            <a:r>
              <a:rPr lang="lt-LT" dirty="0" smtClean="0"/>
              <a:t> </a:t>
            </a:r>
            <a:endParaRPr lang="lt-LT" dirty="0"/>
          </a:p>
        </p:txBody>
      </p:sp>
      <p:sp>
        <p:nvSpPr>
          <p:cNvPr id="5" name="Struktūrinė schema: procesas 4"/>
          <p:cNvSpPr/>
          <p:nvPr/>
        </p:nvSpPr>
        <p:spPr>
          <a:xfrm>
            <a:off x="304800" y="2722741"/>
            <a:ext cx="8640000" cy="728684"/>
          </a:xfrm>
          <a:prstGeom prst="flowChartProcess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lt-LT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400" b="1" dirty="0" smtClean="0"/>
              <a:t>Pagal LR savivaldybių biudžetų pajamų nustatymo metodikos įstatymo 3 str. Valstybinė </a:t>
            </a:r>
            <a:r>
              <a:rPr lang="lt-LT" sz="1400" b="1" dirty="0"/>
              <a:t>mokesčių inspekcija prie Finansų ministerijos (toliau – </a:t>
            </a:r>
            <a:r>
              <a:rPr lang="lt-LT" sz="1400" b="1" dirty="0" smtClean="0"/>
              <a:t>VMI) perveda į savivaldybės biudžetui priskirtas mokestines ir nemokestines pajamas: </a:t>
            </a:r>
            <a:endParaRPr lang="lt-LT" sz="1400" b="1" dirty="0"/>
          </a:p>
        </p:txBody>
      </p:sp>
    </p:spTree>
    <p:extLst>
      <p:ext uri="{BB962C8B-B14F-4D97-AF65-F5344CB8AC3E}">
        <p14:creationId xmlns:p14="http://schemas.microsoft.com/office/powerpoint/2010/main" val="197030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vadinimas 1"/>
          <p:cNvSpPr txBox="1">
            <a:spLocks/>
          </p:cNvSpPr>
          <p:nvPr/>
        </p:nvSpPr>
        <p:spPr>
          <a:xfrm>
            <a:off x="322611" y="6010014"/>
            <a:ext cx="8640000" cy="847986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1600" b="1" dirty="0" smtClean="0">
                <a:solidFill>
                  <a:schemeClr val="bg1"/>
                </a:solidFill>
              </a:rPr>
              <a:t>Statistikos departamento ir VMI skaičiuojami darbo apmokėjimo rodikliai tarpusavyje nepalyginami dėl naudojamų skirtingų šaltinių duomenų ir taikomų skirtingų skaičiavimo metodų</a:t>
            </a:r>
            <a:r>
              <a:rPr lang="en-US" sz="1600" b="1" dirty="0" smtClean="0">
                <a:solidFill>
                  <a:schemeClr val="bg1"/>
                </a:solidFill>
              </a:rPr>
              <a:t> !!!!!!</a:t>
            </a:r>
          </a:p>
        </p:txBody>
      </p:sp>
      <p:sp>
        <p:nvSpPr>
          <p:cNvPr id="8" name="Pavadinimas 1"/>
          <p:cNvSpPr txBox="1">
            <a:spLocks/>
          </p:cNvSpPr>
          <p:nvPr/>
        </p:nvSpPr>
        <p:spPr>
          <a:xfrm>
            <a:off x="252000" y="0"/>
            <a:ext cx="8640000" cy="403654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1600" b="1" dirty="0" smtClean="0">
                <a:solidFill>
                  <a:schemeClr val="bg1"/>
                </a:solidFill>
              </a:rPr>
              <a:t>19. DARBO APMOKĖJIMO RODIKLIAI</a:t>
            </a:r>
            <a:endParaRPr lang="lt-LT" sz="1600" b="1" dirty="0">
              <a:solidFill>
                <a:schemeClr val="bg1"/>
              </a:solidFill>
            </a:endParaRPr>
          </a:p>
        </p:txBody>
      </p:sp>
      <p:sp>
        <p:nvSpPr>
          <p:cNvPr id="17" name="Rodyklė žemyn 16"/>
          <p:cNvSpPr/>
          <p:nvPr/>
        </p:nvSpPr>
        <p:spPr>
          <a:xfrm>
            <a:off x="3922611" y="452585"/>
            <a:ext cx="484632" cy="241520"/>
          </a:xfrm>
          <a:prstGeom prst="down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7" name="TextBox 6"/>
          <p:cNvSpPr txBox="1"/>
          <p:nvPr/>
        </p:nvSpPr>
        <p:spPr>
          <a:xfrm>
            <a:off x="437093" y="712390"/>
            <a:ext cx="3600000" cy="2923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lt-LT" sz="1300" b="1" dirty="0" smtClean="0">
                <a:solidFill>
                  <a:schemeClr val="bg1"/>
                </a:solidFill>
              </a:rPr>
              <a:t>   STATISTIKOS DEPARTAMENTAS</a:t>
            </a:r>
            <a:endParaRPr lang="lt-LT" sz="13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02849" y="748364"/>
            <a:ext cx="3600000" cy="2923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lt-LT" sz="1300" b="1" dirty="0" smtClean="0">
                <a:solidFill>
                  <a:schemeClr val="bg1"/>
                </a:solidFill>
              </a:rPr>
              <a:t>   VMI</a:t>
            </a:r>
            <a:endParaRPr lang="lt-LT" sz="13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2611" y="1343832"/>
            <a:ext cx="3600000" cy="523220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t-LT" sz="1400" b="1" dirty="0" smtClean="0"/>
              <a:t>VIDUTINIS MĖNESINIS DARBO UŽMOKESTIS (bruto ir neto)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02849" y="1405363"/>
            <a:ext cx="3600000" cy="523220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t-LT" sz="1400" b="1" dirty="0" smtClean="0"/>
              <a:t>VIDUTINIS MĖNESINĖS DRAUDŽIAMOSIOS PAJAMOS (bruto)</a:t>
            </a:r>
          </a:p>
        </p:txBody>
      </p:sp>
      <p:sp>
        <p:nvSpPr>
          <p:cNvPr id="2" name="Rodyklė žemyn 1"/>
          <p:cNvSpPr/>
          <p:nvPr/>
        </p:nvSpPr>
        <p:spPr>
          <a:xfrm>
            <a:off x="1925866" y="1023063"/>
            <a:ext cx="292804" cy="29473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14" name="TextBox 13"/>
          <p:cNvSpPr txBox="1"/>
          <p:nvPr/>
        </p:nvSpPr>
        <p:spPr>
          <a:xfrm>
            <a:off x="322611" y="1966138"/>
            <a:ext cx="3600000" cy="1384995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lt-LT" sz="1200" b="1" dirty="0"/>
              <a:t>s</a:t>
            </a:r>
            <a:r>
              <a:rPr lang="lt-LT" sz="1200" b="1" dirty="0" smtClean="0"/>
              <a:t>udaromas sąrašas įmonių, kurios reprezentuoja ekonominės </a:t>
            </a:r>
            <a:r>
              <a:rPr lang="lt-LT" sz="1200" b="1" dirty="0"/>
              <a:t>veiklos rūšis ir yra atsitiktinai ,,išsibarstę“ geografiniu </a:t>
            </a:r>
            <a:r>
              <a:rPr lang="lt-LT" sz="1200" b="1" dirty="0" smtClean="0"/>
              <a:t>požiūriu</a:t>
            </a:r>
            <a:endParaRPr lang="lt-LT" sz="1200" b="1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lt-LT" sz="1200" dirty="0" smtClean="0"/>
              <a:t>įmonės suskirstomos pagal darbuotojų skaičių </a:t>
            </a:r>
            <a:r>
              <a:rPr lang="pt-BR" sz="1200" dirty="0"/>
              <a:t>iki 9, 10–49, 50–99, 100–249, 250–499 ir 500 ir daugiau darbuotojų</a:t>
            </a:r>
            <a:endParaRPr lang="lt-LT" sz="1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302849" y="2332830"/>
            <a:ext cx="3600000" cy="646331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lt-LT" sz="1200" b="1" dirty="0" smtClean="0"/>
              <a:t>visos įmonės, pateikusios duomenis VSDF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lt-LT" sz="1200" dirty="0" smtClean="0"/>
              <a:t>įmonės suskirstomos pagal mokesčių mokėtojų segmentus</a:t>
            </a:r>
            <a:endParaRPr lang="lt-LT" sz="1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22611" y="3371397"/>
            <a:ext cx="3600000" cy="1754326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lt-LT" sz="1200" b="1" dirty="0"/>
              <a:t>Vidutinis sąlyginis darbuotojų </a:t>
            </a:r>
            <a:r>
              <a:rPr lang="lt-LT" sz="1200" b="1" dirty="0" smtClean="0"/>
              <a:t>skaičius apskaičiuojamas pagal skirtingas metodikas </a:t>
            </a:r>
          </a:p>
          <a:p>
            <a:r>
              <a:rPr lang="lt-LT" sz="1200" b="1" dirty="0" smtClean="0"/>
              <a:t>— į</a:t>
            </a:r>
            <a:r>
              <a:rPr lang="lt-LT" sz="1200" dirty="0" smtClean="0"/>
              <a:t>monėse, </a:t>
            </a:r>
            <a:r>
              <a:rPr lang="lt-LT" sz="1200" dirty="0"/>
              <a:t>kuriose </a:t>
            </a:r>
            <a:r>
              <a:rPr lang="lt-LT" sz="1200" dirty="0" smtClean="0"/>
              <a:t>darbuotojams </a:t>
            </a:r>
            <a:r>
              <a:rPr lang="lt-LT" sz="1200" dirty="0"/>
              <a:t>nustatyta vienoda darbo laiko </a:t>
            </a:r>
            <a:r>
              <a:rPr lang="lt-LT" sz="1200" dirty="0" smtClean="0"/>
              <a:t>trukmė</a:t>
            </a:r>
          </a:p>
          <a:p>
            <a:r>
              <a:rPr lang="lt-LT" sz="1200" b="1" dirty="0" smtClean="0"/>
              <a:t>— </a:t>
            </a:r>
            <a:r>
              <a:rPr lang="lt-LT" sz="1200" dirty="0"/>
              <a:t>Įmonėse, kuriose skirtingiems darbuotojams nustatyta skirtinga darbo laiko </a:t>
            </a:r>
            <a:r>
              <a:rPr lang="lt-LT" sz="1200" dirty="0" smtClean="0"/>
              <a:t>trukmė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lt-LT" sz="1200" b="1" dirty="0" smtClean="0"/>
              <a:t>Dirbtos </a:t>
            </a:r>
            <a:r>
              <a:rPr lang="lt-LT" sz="1200" b="1" dirty="0"/>
              <a:t>valandos </a:t>
            </a:r>
            <a:r>
              <a:rPr lang="lt-LT" sz="1200" dirty="0"/>
              <a:t>įvertinamos naudojant verslo statistinių tyrimų ataskaitose nurodytą dirbtų valandų </a:t>
            </a:r>
            <a:r>
              <a:rPr lang="lt-LT" sz="1200" dirty="0" smtClean="0"/>
              <a:t>skaičių</a:t>
            </a:r>
            <a:endParaRPr lang="lt-LT" sz="1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302849" y="3736037"/>
            <a:ext cx="3600000" cy="830997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lt-LT" sz="1200" b="1" dirty="0" smtClean="0"/>
              <a:t>Vidutinis mėnesinis darbuotojų skaičius </a:t>
            </a:r>
            <a:r>
              <a:rPr lang="lt-LT" sz="1200" dirty="0" smtClean="0"/>
              <a:t>apskaičiuojamas pagal metodiką, kurioje vertinami įmonės visų darbuotojų bendras darbo dienų ir neapmokamų atostogų dienų skaičius</a:t>
            </a:r>
            <a:endParaRPr lang="lt-LT" sz="1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22611" y="5125723"/>
            <a:ext cx="3600000" cy="830997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lt-LT" sz="1200" b="1" dirty="0" smtClean="0"/>
              <a:t>Vertinant darbo </a:t>
            </a:r>
            <a:r>
              <a:rPr lang="lt-LT" sz="1200" b="1" dirty="0"/>
              <a:t>užmokesčio lėšų dydį</a:t>
            </a:r>
            <a:r>
              <a:rPr lang="lt-LT" sz="1200" dirty="0"/>
              <a:t>, </a:t>
            </a:r>
            <a:r>
              <a:rPr lang="lt-LT" sz="1200" dirty="0" smtClean="0"/>
              <a:t>naudojama Statistikos departamente patvirtinta                     </a:t>
            </a:r>
            <a:r>
              <a:rPr lang="lt-LT" sz="1200" b="1" dirty="0" smtClean="0"/>
              <a:t>„Darbo apmokėjimo statistinė ataskaita </a:t>
            </a:r>
          </a:p>
          <a:p>
            <a:r>
              <a:rPr lang="lt-LT" sz="1200" b="1" dirty="0"/>
              <a:t> </a:t>
            </a:r>
            <a:r>
              <a:rPr lang="lt-LT" sz="1200" b="1" dirty="0" smtClean="0"/>
              <a:t>                                  DA-01“</a:t>
            </a:r>
            <a:endParaRPr lang="lt-LT" sz="12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4302849" y="5125723"/>
            <a:ext cx="3600000" cy="830997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 anchor="ctr" anchorCtr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lt-LT" sz="1200" b="1" dirty="0" smtClean="0"/>
              <a:t>Vertinant vidutines draudžiamąsias pajamas </a:t>
            </a:r>
            <a:r>
              <a:rPr lang="lt-LT" sz="1200" dirty="0" smtClean="0"/>
              <a:t>naudojami </a:t>
            </a:r>
            <a:r>
              <a:rPr lang="lt-LT" sz="1200" b="1" dirty="0" smtClean="0"/>
              <a:t>VSDF duomenys </a:t>
            </a:r>
            <a:r>
              <a:rPr lang="lt-LT" sz="1200" dirty="0" smtClean="0"/>
              <a:t>apie darbuotojų draudžiamąsias pajamas</a:t>
            </a:r>
          </a:p>
          <a:p>
            <a:endParaRPr lang="lt-LT" sz="1200" dirty="0" smtClean="0"/>
          </a:p>
        </p:txBody>
      </p:sp>
      <p:sp>
        <p:nvSpPr>
          <p:cNvPr id="23" name="Rodyklė žemyn 22"/>
          <p:cNvSpPr/>
          <p:nvPr/>
        </p:nvSpPr>
        <p:spPr>
          <a:xfrm>
            <a:off x="6102849" y="1073510"/>
            <a:ext cx="292804" cy="29473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11132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ačiakampis 4"/>
          <p:cNvSpPr/>
          <p:nvPr/>
        </p:nvSpPr>
        <p:spPr>
          <a:xfrm>
            <a:off x="325874" y="597878"/>
            <a:ext cx="8563149" cy="130898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fontAlgn="ctr">
              <a:buFont typeface="Wingdings" panose="05000000000000000000" pitchFamily="2" charset="2"/>
              <a:buChar char="q"/>
            </a:pPr>
            <a:r>
              <a:rPr lang="lt-LT" sz="1400" dirty="0" smtClean="0">
                <a:solidFill>
                  <a:schemeClr val="tx1"/>
                </a:solidFill>
              </a:rPr>
              <a:t>TOP 50 juridinių asmenų (išskyrus biudžetines įstaigas) daugiausiai sumokėjusių mokesčių ir kitų įmokų į VMI atsiskaitomąją sąskaitą pagal savivaldybes skyrelyje </a:t>
            </a:r>
          </a:p>
          <a:p>
            <a:pPr algn="ctr" fontAlgn="ctr"/>
            <a:r>
              <a:rPr lang="lt-LT" sz="1200" b="1" dirty="0" smtClean="0">
                <a:solidFill>
                  <a:schemeClr val="tx1"/>
                </a:solidFill>
              </a:rPr>
              <a:t>„Apie VMI/Paslaugos/Informacijos rinkmenos/Daugiausia į VMI sąskaitą sumokantys mokesčių mokėtojai“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lt-LT" sz="1400" u="sng" dirty="0" smtClean="0">
              <a:hlinkClick r:id="rId3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lt-LT" sz="1400" u="sng" dirty="0" smtClean="0">
                <a:hlinkClick r:id="rId3"/>
              </a:rPr>
              <a:t>https</a:t>
            </a:r>
            <a:r>
              <a:rPr lang="lt-LT" sz="1400" u="sng" dirty="0">
                <a:hlinkClick r:id="rId3"/>
              </a:rPr>
              <a:t>://</a:t>
            </a:r>
            <a:r>
              <a:rPr lang="lt-LT" sz="1400" u="sng" dirty="0" smtClean="0">
                <a:hlinkClick r:id="rId3"/>
              </a:rPr>
              <a:t>www.vmi.lt/cms/daugiausiai-i-vmi-saskaita-sumokantys-mokesciu-moketojai</a:t>
            </a:r>
            <a:endParaRPr lang="lt-LT" sz="1400" b="1" dirty="0" smtClean="0">
              <a:solidFill>
                <a:schemeClr val="tx1"/>
              </a:solidFill>
            </a:endParaRPr>
          </a:p>
        </p:txBody>
      </p:sp>
      <p:sp>
        <p:nvSpPr>
          <p:cNvPr id="6" name="Stačiakampis 5"/>
          <p:cNvSpPr/>
          <p:nvPr/>
        </p:nvSpPr>
        <p:spPr>
          <a:xfrm>
            <a:off x="325874" y="42816"/>
            <a:ext cx="8640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lt-LT" b="1" dirty="0" smtClean="0">
                <a:solidFill>
                  <a:schemeClr val="bg1"/>
                </a:solidFill>
              </a:rPr>
              <a:t>20. VMI interneto svetainės nuorodos</a:t>
            </a:r>
            <a:endParaRPr lang="lt-LT" b="1" i="1" dirty="0">
              <a:solidFill>
                <a:schemeClr val="bg1"/>
              </a:solidFill>
            </a:endParaRPr>
          </a:p>
        </p:txBody>
      </p:sp>
      <p:sp>
        <p:nvSpPr>
          <p:cNvPr id="8" name="Stačiakampis 7"/>
          <p:cNvSpPr/>
          <p:nvPr/>
        </p:nvSpPr>
        <p:spPr>
          <a:xfrm>
            <a:off x="325872" y="1946961"/>
            <a:ext cx="8563149" cy="1076736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fontAlgn="ctr">
              <a:buFont typeface="Wingdings" panose="05000000000000000000" pitchFamily="2" charset="2"/>
              <a:buChar char="q"/>
            </a:pPr>
            <a:r>
              <a:rPr lang="lt-LT" sz="1400" dirty="0" smtClean="0">
                <a:solidFill>
                  <a:schemeClr val="tx1"/>
                </a:solidFill>
              </a:rPr>
              <a:t>VMI administruojamų pajamų surinkimo į nacionalinį biudžetą apžvalga ir paskirstymas pagal biudžetus skyrelyje </a:t>
            </a:r>
          </a:p>
          <a:p>
            <a:pPr algn="ctr" fontAlgn="ctr"/>
            <a:r>
              <a:rPr lang="lt-LT" sz="1200" b="1" dirty="0" smtClean="0">
                <a:solidFill>
                  <a:schemeClr val="tx1"/>
                </a:solidFill>
              </a:rPr>
              <a:t>„Apie VMI/Administracinė informacija/Biudžeto pajamos“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lt-LT" sz="1400" u="sng" dirty="0" smtClean="0">
              <a:hlinkClick r:id="rId3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lt-LT" sz="1400" dirty="0" smtClean="0">
                <a:hlinkClick r:id="rId4"/>
              </a:rPr>
              <a:t>https://www.vmi.lt/cms/biudzeto-pajamos</a:t>
            </a:r>
            <a:endParaRPr lang="lt-LT" sz="1400" b="1" dirty="0" smtClean="0">
              <a:solidFill>
                <a:schemeClr val="tx1"/>
              </a:solidFill>
            </a:endParaRPr>
          </a:p>
        </p:txBody>
      </p:sp>
      <p:sp>
        <p:nvSpPr>
          <p:cNvPr id="10" name="Stačiakampis 9"/>
          <p:cNvSpPr/>
          <p:nvPr/>
        </p:nvSpPr>
        <p:spPr>
          <a:xfrm>
            <a:off x="325871" y="4068910"/>
            <a:ext cx="8563149" cy="1169376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fontAlgn="ctr">
              <a:buFont typeface="Wingdings" panose="05000000000000000000" pitchFamily="2" charset="2"/>
              <a:buChar char="q"/>
            </a:pPr>
            <a:r>
              <a:rPr lang="lt-LT" sz="1400" dirty="0" smtClean="0">
                <a:solidFill>
                  <a:schemeClr val="tx1"/>
                </a:solidFill>
              </a:rPr>
              <a:t>GPM paskirstymo į valstybės biudžetą ir savivaldybių biudžetus skaidrės skyrelyje </a:t>
            </a:r>
          </a:p>
          <a:p>
            <a:pPr fontAlgn="ctr"/>
            <a:endParaRPr lang="lt-LT" sz="1400" dirty="0" smtClean="0">
              <a:solidFill>
                <a:schemeClr val="tx1"/>
              </a:solidFill>
            </a:endParaRPr>
          </a:p>
          <a:p>
            <a:pPr algn="ctr" fontAlgn="ctr"/>
            <a:r>
              <a:rPr lang="lt-LT" sz="1200" b="1" dirty="0" smtClean="0">
                <a:solidFill>
                  <a:schemeClr val="tx1"/>
                </a:solidFill>
              </a:rPr>
              <a:t>„Apie VMI/Administracinė informacija/Biudžeto pajamos“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lt-LT" sz="1400" u="sng" dirty="0" smtClean="0">
              <a:hlinkClick r:id="rId3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lt-LT" sz="1400" dirty="0" smtClean="0">
                <a:hlinkClick r:id="rId4"/>
              </a:rPr>
              <a:t>https://www.vmi.lt/cms/biudzeto-pajamos</a:t>
            </a:r>
            <a:endParaRPr lang="lt-LT" sz="1400" b="1" dirty="0" smtClean="0">
              <a:solidFill>
                <a:schemeClr val="tx1"/>
              </a:solidFill>
            </a:endParaRPr>
          </a:p>
        </p:txBody>
      </p:sp>
      <p:sp>
        <p:nvSpPr>
          <p:cNvPr id="11" name="Stačiakampis 10"/>
          <p:cNvSpPr/>
          <p:nvPr/>
        </p:nvSpPr>
        <p:spPr>
          <a:xfrm>
            <a:off x="325871" y="3063799"/>
            <a:ext cx="8563149" cy="101754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fontAlgn="ctr">
              <a:buFont typeface="Wingdings" panose="05000000000000000000" pitchFamily="2" charset="2"/>
              <a:buChar char="q"/>
            </a:pPr>
            <a:r>
              <a:rPr lang="lt-LT" sz="1400" dirty="0" smtClean="0">
                <a:solidFill>
                  <a:schemeClr val="tx1"/>
                </a:solidFill>
              </a:rPr>
              <a:t>Einamųjų kalendorinių metų prognozuojamos pajamos į savivaldybių biudžetus skyrelyje </a:t>
            </a:r>
          </a:p>
          <a:p>
            <a:pPr marL="285750" indent="-285750" fontAlgn="ctr">
              <a:buFont typeface="Wingdings" panose="05000000000000000000" pitchFamily="2" charset="2"/>
              <a:buChar char="q"/>
            </a:pPr>
            <a:endParaRPr lang="lt-LT" sz="1400" dirty="0" smtClean="0">
              <a:solidFill>
                <a:schemeClr val="tx1"/>
              </a:solidFill>
            </a:endParaRPr>
          </a:p>
          <a:p>
            <a:pPr algn="ctr" fontAlgn="ctr"/>
            <a:r>
              <a:rPr lang="lt-LT" sz="1200" b="1" dirty="0" smtClean="0">
                <a:solidFill>
                  <a:schemeClr val="tx1"/>
                </a:solidFill>
              </a:rPr>
              <a:t>„Apie VMI/Administracinė informacija/Biudžeto pajamos/Prognozuojamos pajamos į savivaldybių biudžetus “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lt-LT" sz="1400" u="sng" dirty="0" smtClean="0">
              <a:hlinkClick r:id="rId3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lt-LT" sz="1400" dirty="0" smtClean="0">
                <a:hlinkClick r:id="rId5"/>
              </a:rPr>
              <a:t>https://www.vmi.lt/cms/prognozuojamos-pajamos-i-savivaldybiu-biudžetus</a:t>
            </a:r>
            <a:endParaRPr lang="lt-LT" sz="1400" b="1" dirty="0" smtClean="0">
              <a:solidFill>
                <a:schemeClr val="tx1"/>
              </a:solidFill>
            </a:endParaRPr>
          </a:p>
        </p:txBody>
      </p:sp>
      <p:sp>
        <p:nvSpPr>
          <p:cNvPr id="7" name="Stačiakampis 6"/>
          <p:cNvSpPr/>
          <p:nvPr/>
        </p:nvSpPr>
        <p:spPr>
          <a:xfrm>
            <a:off x="325870" y="5238286"/>
            <a:ext cx="8563149" cy="1169376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fontAlgn="ctr">
              <a:buFont typeface="Wingdings" panose="05000000000000000000" pitchFamily="2" charset="2"/>
              <a:buChar char="q"/>
            </a:pPr>
            <a:r>
              <a:rPr lang="lt-LT" sz="1400" dirty="0" smtClean="0">
                <a:solidFill>
                  <a:schemeClr val="tx1"/>
                </a:solidFill>
              </a:rPr>
              <a:t>Lietuvos laisvosios rinkos institutu savivaldybių indekso tyrimai</a:t>
            </a:r>
          </a:p>
          <a:p>
            <a:pPr fontAlgn="ctr"/>
            <a:endParaRPr lang="lt-LT" sz="1400" dirty="0" smtClean="0">
              <a:solidFill>
                <a:schemeClr val="tx1"/>
              </a:solidFill>
            </a:endParaRPr>
          </a:p>
          <a:p>
            <a:pPr algn="ctr" fontAlgn="ctr"/>
            <a:r>
              <a:rPr lang="lt-LT" sz="1200" b="1" dirty="0" smtClean="0">
                <a:solidFill>
                  <a:schemeClr val="tx1"/>
                </a:solidFill>
              </a:rPr>
              <a:t>„Analitiniai darbai. Lietuvos savivaldybių indeksas 2018“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lt-LT" sz="1400" u="sng" dirty="0" smtClean="0">
              <a:hlinkClick r:id="rId3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lt-LT" sz="1400" dirty="0" smtClean="0">
                <a:hlinkClick r:id="rId6"/>
              </a:rPr>
              <a:t>https://www.llri.lt/tyrimai/lietuvos-savivaldybiu-indeksas_2018</a:t>
            </a:r>
            <a:endParaRPr lang="lt-LT" sz="1400" dirty="0" smtClean="0"/>
          </a:p>
        </p:txBody>
      </p:sp>
    </p:spTree>
    <p:extLst>
      <p:ext uri="{BB962C8B-B14F-4D97-AF65-F5344CB8AC3E}">
        <p14:creationId xmlns:p14="http://schemas.microsoft.com/office/powerpoint/2010/main" val="401185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apvalintas stačiakampis 6"/>
          <p:cNvSpPr/>
          <p:nvPr/>
        </p:nvSpPr>
        <p:spPr>
          <a:xfrm>
            <a:off x="3451172" y="1154065"/>
            <a:ext cx="2598290" cy="668794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GPM skirstymas</a:t>
            </a:r>
          </a:p>
        </p:txBody>
      </p:sp>
      <p:sp>
        <p:nvSpPr>
          <p:cNvPr id="8" name="Ovalas 7"/>
          <p:cNvSpPr/>
          <p:nvPr/>
        </p:nvSpPr>
        <p:spPr>
          <a:xfrm>
            <a:off x="1036145" y="1942897"/>
            <a:ext cx="2264400" cy="10728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b="1" dirty="0" smtClean="0">
                <a:solidFill>
                  <a:schemeClr val="bg1"/>
                </a:solidFill>
              </a:rPr>
              <a:t>Valstybės biudžetui</a:t>
            </a:r>
            <a:endParaRPr lang="en-US" sz="1600" b="1" dirty="0" smtClean="0">
              <a:solidFill>
                <a:schemeClr val="bg1"/>
              </a:solidFill>
            </a:endParaRPr>
          </a:p>
          <a:p>
            <a:pPr algn="ctr"/>
            <a:r>
              <a:rPr lang="lt-LT" sz="1600" b="1" dirty="0" smtClean="0">
                <a:solidFill>
                  <a:srgbClr val="FF0000"/>
                </a:solidFill>
              </a:rPr>
              <a:t>53</a:t>
            </a:r>
            <a:r>
              <a:rPr lang="en-US" sz="1600" b="1" dirty="0" smtClean="0">
                <a:solidFill>
                  <a:srgbClr val="FF0000"/>
                </a:solidFill>
              </a:rPr>
              <a:t>,</a:t>
            </a:r>
            <a:r>
              <a:rPr lang="lt-LT" sz="1600" b="1" dirty="0" smtClean="0">
                <a:solidFill>
                  <a:srgbClr val="FF0000"/>
                </a:solidFill>
              </a:rPr>
              <a:t>12</a:t>
            </a:r>
            <a:r>
              <a:rPr lang="en-US" sz="1600" b="1" dirty="0" smtClean="0">
                <a:solidFill>
                  <a:srgbClr val="FF0000"/>
                </a:solidFill>
              </a:rPr>
              <a:t> %</a:t>
            </a:r>
            <a:endParaRPr lang="lt-LT" sz="1600" b="1" dirty="0">
              <a:solidFill>
                <a:srgbClr val="FF0000"/>
              </a:solidFill>
            </a:endParaRPr>
          </a:p>
        </p:txBody>
      </p:sp>
      <p:sp>
        <p:nvSpPr>
          <p:cNvPr id="9" name="Ovalas 8"/>
          <p:cNvSpPr/>
          <p:nvPr/>
        </p:nvSpPr>
        <p:spPr>
          <a:xfrm>
            <a:off x="5881816" y="1965299"/>
            <a:ext cx="2263283" cy="107222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b="1" dirty="0" smtClean="0">
                <a:solidFill>
                  <a:schemeClr val="bg1"/>
                </a:solidFill>
              </a:rPr>
              <a:t>Savivaldybių biudžetams</a:t>
            </a:r>
          </a:p>
          <a:p>
            <a:pPr algn="ctr"/>
            <a:r>
              <a:rPr lang="lt-LT" sz="1600" b="1" dirty="0" smtClean="0">
                <a:solidFill>
                  <a:srgbClr val="FF0000"/>
                </a:solidFill>
              </a:rPr>
              <a:t>46,88 </a:t>
            </a:r>
            <a:r>
              <a:rPr lang="en-US" sz="1600" b="1" dirty="0" smtClean="0">
                <a:solidFill>
                  <a:srgbClr val="FF0000"/>
                </a:solidFill>
              </a:rPr>
              <a:t>%</a:t>
            </a:r>
            <a:r>
              <a:rPr lang="lt-LT" sz="1600" dirty="0" smtClean="0">
                <a:solidFill>
                  <a:srgbClr val="FF0000"/>
                </a:solidFill>
              </a:rPr>
              <a:t> </a:t>
            </a:r>
            <a:endParaRPr lang="lt-LT" sz="1600" dirty="0">
              <a:solidFill>
                <a:srgbClr val="FF0000"/>
              </a:solidFill>
            </a:endParaRPr>
          </a:p>
        </p:txBody>
      </p:sp>
      <p:sp>
        <p:nvSpPr>
          <p:cNvPr id="13" name="Stačiakampis 12"/>
          <p:cNvSpPr/>
          <p:nvPr/>
        </p:nvSpPr>
        <p:spPr>
          <a:xfrm>
            <a:off x="4163531" y="4240708"/>
            <a:ext cx="4482000" cy="4952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Kitų savivaldybių biudžetai</a:t>
            </a:r>
          </a:p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100 % + dotacijos iš iždo </a:t>
            </a:r>
          </a:p>
        </p:txBody>
      </p:sp>
      <p:sp>
        <p:nvSpPr>
          <p:cNvPr id="14" name="Stačiakampis 13"/>
          <p:cNvSpPr/>
          <p:nvPr/>
        </p:nvSpPr>
        <p:spPr>
          <a:xfrm>
            <a:off x="4171694" y="3079327"/>
            <a:ext cx="4482000" cy="11889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sz="1200" b="1" dirty="0">
                <a:solidFill>
                  <a:schemeClr val="tx1"/>
                </a:solidFill>
              </a:rPr>
              <a:t>f</a:t>
            </a:r>
            <a:r>
              <a:rPr lang="lt-LT" sz="1200" b="1" dirty="0" smtClean="0">
                <a:solidFill>
                  <a:schemeClr val="tx1"/>
                </a:solidFill>
              </a:rPr>
              <a:t>aktiškai įplaukusių GPM įmokų perskirstymas:</a:t>
            </a:r>
          </a:p>
          <a:p>
            <a:endParaRPr lang="lt-LT" sz="1200" b="1" dirty="0" smtClean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lt-LT" sz="1100" b="1" dirty="0" smtClean="0">
                <a:solidFill>
                  <a:schemeClr val="tx1"/>
                </a:solidFill>
              </a:rPr>
              <a:t>Vilniaus m.    = dalis į SB (52,17 </a:t>
            </a:r>
            <a:r>
              <a:rPr lang="en-US" sz="1100" b="1" dirty="0" smtClean="0">
                <a:solidFill>
                  <a:schemeClr val="tx1"/>
                </a:solidFill>
              </a:rPr>
              <a:t>%</a:t>
            </a:r>
            <a:r>
              <a:rPr lang="lt-LT" sz="1100" b="1" dirty="0" smtClean="0">
                <a:solidFill>
                  <a:schemeClr val="tx1"/>
                </a:solidFill>
              </a:rPr>
              <a:t>) + įmokos į iždą (47,83 %)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lt-LT" sz="1100" b="1" dirty="0" smtClean="0">
                <a:solidFill>
                  <a:schemeClr val="tx1"/>
                </a:solidFill>
              </a:rPr>
              <a:t>Kauno m.       = </a:t>
            </a:r>
            <a:r>
              <a:rPr lang="lt-LT" sz="1100" b="1" dirty="0">
                <a:solidFill>
                  <a:schemeClr val="tx1"/>
                </a:solidFill>
              </a:rPr>
              <a:t>dalis į SB </a:t>
            </a:r>
            <a:r>
              <a:rPr lang="lt-LT" sz="1100" b="1" dirty="0" smtClean="0">
                <a:solidFill>
                  <a:schemeClr val="tx1"/>
                </a:solidFill>
              </a:rPr>
              <a:t>(73,32 </a:t>
            </a:r>
            <a:r>
              <a:rPr lang="en-US" sz="1100" b="1" dirty="0">
                <a:solidFill>
                  <a:schemeClr val="tx1"/>
                </a:solidFill>
              </a:rPr>
              <a:t>%</a:t>
            </a:r>
            <a:r>
              <a:rPr lang="lt-LT" sz="1100" b="1" dirty="0">
                <a:solidFill>
                  <a:schemeClr val="tx1"/>
                </a:solidFill>
              </a:rPr>
              <a:t>) </a:t>
            </a:r>
            <a:r>
              <a:rPr lang="lt-LT" sz="1100" b="1" dirty="0" smtClean="0">
                <a:solidFill>
                  <a:schemeClr val="tx1"/>
                </a:solidFill>
              </a:rPr>
              <a:t>+ įmokos </a:t>
            </a:r>
            <a:r>
              <a:rPr lang="lt-LT" sz="1100" b="1" dirty="0">
                <a:solidFill>
                  <a:schemeClr val="tx1"/>
                </a:solidFill>
              </a:rPr>
              <a:t>į iždą </a:t>
            </a:r>
            <a:r>
              <a:rPr lang="lt-LT" sz="1100" b="1" dirty="0" smtClean="0">
                <a:solidFill>
                  <a:schemeClr val="tx1"/>
                </a:solidFill>
              </a:rPr>
              <a:t>(26,68 %)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lt-LT" sz="1100" b="1" dirty="0" smtClean="0">
                <a:solidFill>
                  <a:schemeClr val="tx1"/>
                </a:solidFill>
              </a:rPr>
              <a:t>Klaipėdos m. </a:t>
            </a:r>
            <a:r>
              <a:rPr lang="lt-LT" sz="1100" b="1" dirty="0">
                <a:solidFill>
                  <a:schemeClr val="tx1"/>
                </a:solidFill>
              </a:rPr>
              <a:t>= dalis į SB </a:t>
            </a:r>
            <a:r>
              <a:rPr lang="lt-LT" sz="1100" b="1" dirty="0" smtClean="0">
                <a:solidFill>
                  <a:schemeClr val="tx1"/>
                </a:solidFill>
              </a:rPr>
              <a:t>(84,98 </a:t>
            </a:r>
            <a:r>
              <a:rPr lang="en-US" sz="1100" b="1" dirty="0">
                <a:solidFill>
                  <a:schemeClr val="tx1"/>
                </a:solidFill>
              </a:rPr>
              <a:t>%</a:t>
            </a:r>
            <a:r>
              <a:rPr lang="lt-LT" sz="1100" b="1" dirty="0">
                <a:solidFill>
                  <a:schemeClr val="tx1"/>
                </a:solidFill>
              </a:rPr>
              <a:t>) </a:t>
            </a:r>
            <a:r>
              <a:rPr lang="lt-LT" sz="1100" b="1" dirty="0" smtClean="0">
                <a:solidFill>
                  <a:schemeClr val="tx1"/>
                </a:solidFill>
              </a:rPr>
              <a:t>+ įmokos </a:t>
            </a:r>
            <a:r>
              <a:rPr lang="lt-LT" sz="1100" b="1" dirty="0">
                <a:solidFill>
                  <a:schemeClr val="tx1"/>
                </a:solidFill>
              </a:rPr>
              <a:t>į iždą </a:t>
            </a:r>
            <a:r>
              <a:rPr lang="lt-LT" sz="1100" b="1" dirty="0" smtClean="0">
                <a:solidFill>
                  <a:schemeClr val="tx1"/>
                </a:solidFill>
              </a:rPr>
              <a:t>(15,02 %)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lt-LT" sz="1100" b="1" dirty="0" smtClean="0">
                <a:solidFill>
                  <a:schemeClr val="tx1"/>
                </a:solidFill>
              </a:rPr>
              <a:t>Neringos m.   = </a:t>
            </a:r>
            <a:r>
              <a:rPr lang="lt-LT" sz="1100" b="1" dirty="0">
                <a:solidFill>
                  <a:schemeClr val="tx1"/>
                </a:solidFill>
              </a:rPr>
              <a:t>dalis į SB </a:t>
            </a:r>
            <a:r>
              <a:rPr lang="lt-LT" sz="1100" b="1" dirty="0" smtClean="0">
                <a:solidFill>
                  <a:schemeClr val="tx1"/>
                </a:solidFill>
              </a:rPr>
              <a:t>(58 </a:t>
            </a:r>
            <a:r>
              <a:rPr lang="en-US" sz="1100" b="1" dirty="0">
                <a:solidFill>
                  <a:schemeClr val="tx1"/>
                </a:solidFill>
              </a:rPr>
              <a:t>%</a:t>
            </a:r>
            <a:r>
              <a:rPr lang="lt-LT" sz="1100" b="1" dirty="0">
                <a:solidFill>
                  <a:schemeClr val="tx1"/>
                </a:solidFill>
              </a:rPr>
              <a:t>) </a:t>
            </a:r>
            <a:r>
              <a:rPr lang="lt-LT" sz="1100" b="1" dirty="0" smtClean="0">
                <a:solidFill>
                  <a:schemeClr val="tx1"/>
                </a:solidFill>
              </a:rPr>
              <a:t>     + įmokos </a:t>
            </a:r>
            <a:r>
              <a:rPr lang="lt-LT" sz="1100" b="1" dirty="0">
                <a:solidFill>
                  <a:schemeClr val="tx1"/>
                </a:solidFill>
              </a:rPr>
              <a:t>į iždą </a:t>
            </a:r>
            <a:r>
              <a:rPr lang="lt-LT" sz="1100" b="1" dirty="0" smtClean="0">
                <a:solidFill>
                  <a:schemeClr val="tx1"/>
                </a:solidFill>
              </a:rPr>
              <a:t>(42 </a:t>
            </a:r>
            <a:r>
              <a:rPr lang="lt-LT" sz="1100" b="1" dirty="0">
                <a:solidFill>
                  <a:schemeClr val="tx1"/>
                </a:solidFill>
              </a:rPr>
              <a:t>%)</a:t>
            </a:r>
            <a:endParaRPr lang="lt-LT" sz="1100" b="1" dirty="0" smtClean="0">
              <a:solidFill>
                <a:schemeClr val="tx1"/>
              </a:solidFill>
            </a:endParaRPr>
          </a:p>
        </p:txBody>
      </p:sp>
      <p:sp>
        <p:nvSpPr>
          <p:cNvPr id="24" name="Struktūrinė schema: alternatyvus procesas 23"/>
          <p:cNvSpPr/>
          <p:nvPr/>
        </p:nvSpPr>
        <p:spPr>
          <a:xfrm>
            <a:off x="4180855" y="4735933"/>
            <a:ext cx="4482000" cy="1334624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lt-LT" sz="1000" dirty="0" smtClean="0"/>
          </a:p>
          <a:p>
            <a:r>
              <a:rPr lang="lt-LT" sz="1200" b="1" dirty="0" smtClean="0">
                <a:solidFill>
                  <a:schemeClr val="tx1"/>
                </a:solidFill>
              </a:rPr>
              <a:t>Dotacijos iš iždo:</a:t>
            </a:r>
          </a:p>
          <a:p>
            <a:endParaRPr lang="lt-LT" sz="800" b="1" dirty="0" smtClean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lt-LT" sz="1000" b="1" dirty="0" smtClean="0">
                <a:solidFill>
                  <a:schemeClr val="tx1"/>
                </a:solidFill>
              </a:rPr>
              <a:t>Valstybės </a:t>
            </a:r>
            <a:r>
              <a:rPr lang="lt-LT" sz="1000" b="1" dirty="0">
                <a:solidFill>
                  <a:schemeClr val="tx1"/>
                </a:solidFill>
              </a:rPr>
              <a:t>biudžeto specialios tikslinės dotacijos savivaldybių biudžetams </a:t>
            </a:r>
            <a:endParaRPr lang="lt-LT" sz="1000" b="1" dirty="0" smtClean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lt-LT" sz="1000" b="1" dirty="0" smtClean="0">
                <a:solidFill>
                  <a:schemeClr val="tx1"/>
                </a:solidFill>
              </a:rPr>
              <a:t>Prognozuojamos </a:t>
            </a:r>
            <a:r>
              <a:rPr lang="lt-LT" sz="1000" b="1" dirty="0">
                <a:solidFill>
                  <a:schemeClr val="tx1"/>
                </a:solidFill>
              </a:rPr>
              <a:t>valstybės biudžeto specialios tikslinės dotacijos savivaldybių </a:t>
            </a:r>
            <a:r>
              <a:rPr lang="lt-LT" sz="1000" b="1" dirty="0" smtClean="0">
                <a:solidFill>
                  <a:schemeClr val="tx1"/>
                </a:solidFill>
              </a:rPr>
              <a:t>biudžetams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lt-LT" sz="1000" b="1" dirty="0">
                <a:solidFill>
                  <a:schemeClr val="tx1"/>
                </a:solidFill>
              </a:rPr>
              <a:t>V</a:t>
            </a:r>
            <a:r>
              <a:rPr lang="lt-LT" sz="1000" b="1" dirty="0" smtClean="0">
                <a:solidFill>
                  <a:schemeClr val="tx1"/>
                </a:solidFill>
              </a:rPr>
              <a:t>alstybės </a:t>
            </a:r>
            <a:r>
              <a:rPr lang="lt-LT" sz="1000" b="1" dirty="0">
                <a:solidFill>
                  <a:schemeClr val="tx1"/>
                </a:solidFill>
              </a:rPr>
              <a:t>biudžeto bendrosios dotacijos kompensacijos savivaldybių </a:t>
            </a:r>
            <a:r>
              <a:rPr lang="lt-LT" sz="1000" b="1" dirty="0" smtClean="0">
                <a:solidFill>
                  <a:schemeClr val="tx1"/>
                </a:solidFill>
              </a:rPr>
              <a:t>biudžetams</a:t>
            </a:r>
            <a:endParaRPr lang="lt-LT" sz="1000" dirty="0" smtClean="0"/>
          </a:p>
          <a:p>
            <a:endParaRPr lang="lt-LT" sz="1000" dirty="0"/>
          </a:p>
        </p:txBody>
      </p:sp>
      <p:sp>
        <p:nvSpPr>
          <p:cNvPr id="27" name="Lenkta rodyklė 26"/>
          <p:cNvSpPr/>
          <p:nvPr/>
        </p:nvSpPr>
        <p:spPr>
          <a:xfrm rot="5400000">
            <a:off x="6440639" y="1098693"/>
            <a:ext cx="558402" cy="1130006"/>
          </a:xfrm>
          <a:prstGeom prst="bent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2" name="Stačiakampis 1"/>
          <p:cNvSpPr/>
          <p:nvPr/>
        </p:nvSpPr>
        <p:spPr>
          <a:xfrm>
            <a:off x="412275" y="54001"/>
            <a:ext cx="8640000" cy="5662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>
                <a:solidFill>
                  <a:schemeClr val="bg1"/>
                </a:solidFill>
              </a:rPr>
              <a:t>2. GPM paskirstymas į valstybės biudžetą, savivaldybių biudžetus </a:t>
            </a:r>
            <a:r>
              <a:rPr lang="lt-LT" b="1" dirty="0">
                <a:solidFill>
                  <a:schemeClr val="bg1"/>
                </a:solidFill>
              </a:rPr>
              <a:t>ir </a:t>
            </a:r>
            <a:r>
              <a:rPr lang="lt-LT" b="1" dirty="0" smtClean="0">
                <a:solidFill>
                  <a:schemeClr val="bg1"/>
                </a:solidFill>
              </a:rPr>
              <a:t>iždą</a:t>
            </a:r>
            <a:endParaRPr lang="lt-LT" b="1" dirty="0">
              <a:solidFill>
                <a:schemeClr val="bg1"/>
              </a:solidFill>
            </a:endParaRPr>
          </a:p>
        </p:txBody>
      </p:sp>
      <p:sp>
        <p:nvSpPr>
          <p:cNvPr id="18" name="Lenkta rodyklė 17"/>
          <p:cNvSpPr/>
          <p:nvPr/>
        </p:nvSpPr>
        <p:spPr>
          <a:xfrm rot="5400000" flipV="1">
            <a:off x="2547016" y="1080509"/>
            <a:ext cx="558000" cy="1130400"/>
          </a:xfrm>
          <a:prstGeom prst="bent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4" name="Lenkta kairioji rodyklė 3"/>
          <p:cNvSpPr/>
          <p:nvPr/>
        </p:nvSpPr>
        <p:spPr>
          <a:xfrm>
            <a:off x="8680178" y="3981487"/>
            <a:ext cx="387967" cy="1548714"/>
          </a:xfrm>
          <a:prstGeom prst="curvedLef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20" name="Lenkta kairioji rodyklė 19"/>
          <p:cNvSpPr/>
          <p:nvPr/>
        </p:nvSpPr>
        <p:spPr>
          <a:xfrm rot="10800000">
            <a:off x="3775565" y="4270856"/>
            <a:ext cx="387967" cy="1259344"/>
          </a:xfrm>
          <a:prstGeom prst="curvedLef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15" name="Stačiakampis 14"/>
          <p:cNvSpPr/>
          <p:nvPr/>
        </p:nvSpPr>
        <p:spPr>
          <a:xfrm>
            <a:off x="412276" y="665611"/>
            <a:ext cx="8639999" cy="40893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900" b="1" cap="all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LIETUVOS RESPUBLIKOS </a:t>
            </a:r>
            <a:r>
              <a:rPr lang="lt-LT" sz="900" b="1" cap="all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2019 </a:t>
            </a:r>
            <a:r>
              <a:rPr lang="lt-LT" sz="900" b="1" cap="all" dirty="0">
                <a:solidFill>
                  <a:srgbClr val="FF0000"/>
                </a:solidFill>
                <a:latin typeface="Times New Roman" panose="02020603050405020304" pitchFamily="18" charset="0"/>
              </a:rPr>
              <a:t>METŲ</a:t>
            </a:r>
            <a:r>
              <a:rPr lang="lt-LT" sz="900" b="1" cap="all" dirty="0">
                <a:solidFill>
                  <a:schemeClr val="tx1"/>
                </a:solidFill>
                <a:latin typeface="Times New Roman" panose="02020603050405020304" pitchFamily="18" charset="0"/>
              </a:rPr>
              <a:t> VALSTYBĖS BIUDŽETO IR SAVIVALDYBIŲ BIUDŽETŲ FINANSINIŲ </a:t>
            </a:r>
            <a:r>
              <a:rPr lang="lt-LT" sz="900" b="1" cap="all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RODIKLIŲ PATVIRTINIMO </a:t>
            </a:r>
            <a:r>
              <a:rPr lang="lt-LT" sz="900" b="1" cap="all" dirty="0">
                <a:solidFill>
                  <a:schemeClr val="tx1"/>
                </a:solidFill>
                <a:latin typeface="Times New Roman" panose="02020603050405020304" pitchFamily="18" charset="0"/>
              </a:rPr>
              <a:t>ĮSTATYMAS</a:t>
            </a:r>
          </a:p>
          <a:p>
            <a:pPr algn="ctr"/>
            <a:r>
              <a:rPr lang="lt-LT" sz="9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          2018 </a:t>
            </a:r>
            <a:r>
              <a:rPr lang="lt-LT" sz="900" dirty="0">
                <a:solidFill>
                  <a:schemeClr val="tx1"/>
                </a:solidFill>
                <a:latin typeface="Times New Roman" panose="02020603050405020304" pitchFamily="18" charset="0"/>
              </a:rPr>
              <a:t>m. gruodžio </a:t>
            </a:r>
            <a:r>
              <a:rPr lang="lt-LT" sz="9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11 </a:t>
            </a:r>
            <a:r>
              <a:rPr lang="lt-LT" sz="900" dirty="0">
                <a:solidFill>
                  <a:schemeClr val="tx1"/>
                </a:solidFill>
                <a:latin typeface="Times New Roman" panose="02020603050405020304" pitchFamily="18" charset="0"/>
              </a:rPr>
              <a:t>d. Nr. </a:t>
            </a:r>
            <a:r>
              <a:rPr lang="lt-LT" sz="9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XIII-1710</a:t>
            </a:r>
            <a:endParaRPr lang="lt-LT" sz="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9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366299" y="1"/>
            <a:ext cx="8640000" cy="1202724"/>
          </a:xfrm>
          <a:solidFill>
            <a:schemeClr val="accent1">
              <a:lumMod val="75000"/>
            </a:schemeClr>
          </a:solidFill>
          <a:ln w="19050">
            <a:solidFill>
              <a:schemeClr val="accent1">
                <a:shade val="50000"/>
              </a:schemeClr>
            </a:solidFill>
          </a:ln>
        </p:spPr>
        <p:txBody>
          <a:bodyPr anchor="ctr" anchorCtr="0"/>
          <a:lstStyle/>
          <a:p>
            <a:r>
              <a:rPr lang="lt-LT" sz="1600" b="1" dirty="0" smtClean="0">
                <a:solidFill>
                  <a:schemeClr val="bg1"/>
                </a:solidFill>
                <a:latin typeface="+mn-lt"/>
              </a:rPr>
              <a:t>3. LR </a:t>
            </a:r>
            <a:r>
              <a:rPr lang="lt-LT" sz="1600" b="1" dirty="0">
                <a:solidFill>
                  <a:schemeClr val="bg1"/>
                </a:solidFill>
                <a:latin typeface="+mn-lt"/>
              </a:rPr>
              <a:t>valstybės biudžeto ir savivaldybių biudžetų finansinių rodiklių patvirtinimo įstatyme</a:t>
            </a:r>
            <a:r>
              <a:rPr lang="lt-LT" sz="1600" b="1" dirty="0" smtClean="0">
                <a:solidFill>
                  <a:schemeClr val="bg1"/>
                </a:solidFill>
                <a:latin typeface="+mn-lt"/>
              </a:rPr>
              <a:t>  nustatyta tvarka iki 2017 m. </a:t>
            </a:r>
            <a:r>
              <a:rPr lang="lt-LT" sz="1200" b="1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lt-LT" sz="1200" b="1" dirty="0" smtClean="0">
                <a:solidFill>
                  <a:schemeClr val="bg1"/>
                </a:solidFill>
                <a:latin typeface="+mn-lt"/>
              </a:rPr>
            </a:br>
            <a:r>
              <a:rPr lang="lt-LT" sz="1600" b="1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lt-LT" sz="1600" b="1" dirty="0" smtClean="0">
                <a:solidFill>
                  <a:schemeClr val="bg1"/>
                </a:solidFill>
                <a:latin typeface="+mn-lt"/>
              </a:rPr>
            </a:br>
            <a:r>
              <a:rPr lang="lt-LT" sz="1600" b="1" dirty="0" smtClean="0">
                <a:solidFill>
                  <a:schemeClr val="bg1"/>
                </a:solidFill>
              </a:rPr>
              <a:t>SB </a:t>
            </a:r>
            <a:r>
              <a:rPr lang="lt-LT" sz="1600" b="1" dirty="0">
                <a:solidFill>
                  <a:schemeClr val="bg1"/>
                </a:solidFill>
              </a:rPr>
              <a:t>pajamas iš GPM sudarė</a:t>
            </a:r>
            <a:r>
              <a:rPr lang="lt-LT" sz="1600" b="1" dirty="0" smtClean="0">
                <a:solidFill>
                  <a:schemeClr val="bg1"/>
                </a:solidFill>
              </a:rPr>
              <a:t>: </a:t>
            </a:r>
            <a:r>
              <a:rPr lang="lt-LT" sz="1600" b="1" dirty="0" smtClean="0">
                <a:solidFill>
                  <a:schemeClr val="bg1"/>
                </a:solidFill>
                <a:latin typeface="+mn-lt"/>
              </a:rPr>
              <a:t>1. mokesčio įmokų pervedimai iš VMI (priedas 7)</a:t>
            </a:r>
            <a:br>
              <a:rPr lang="lt-LT" sz="1600" b="1" dirty="0" smtClean="0">
                <a:solidFill>
                  <a:schemeClr val="bg1"/>
                </a:solidFill>
                <a:latin typeface="+mn-lt"/>
              </a:rPr>
            </a:br>
            <a:r>
              <a:rPr lang="lt-LT" sz="1600" b="1" dirty="0" smtClean="0">
                <a:solidFill>
                  <a:schemeClr val="bg1"/>
                </a:solidFill>
                <a:latin typeface="+mn-lt"/>
              </a:rPr>
              <a:t>                                              2. dotacijos iš valstybės biudžeto (priedai 4, 5, 6) </a:t>
            </a:r>
            <a:endParaRPr lang="lt-LT" sz="1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Stačiakampis 7"/>
          <p:cNvSpPr/>
          <p:nvPr/>
        </p:nvSpPr>
        <p:spPr>
          <a:xfrm>
            <a:off x="1266959" y="1264507"/>
            <a:ext cx="1935891" cy="32951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VMI</a:t>
            </a:r>
            <a:endParaRPr lang="lt-LT" b="1" dirty="0"/>
          </a:p>
        </p:txBody>
      </p:sp>
      <p:sp>
        <p:nvSpPr>
          <p:cNvPr id="12" name="Stačiakampis 11"/>
          <p:cNvSpPr/>
          <p:nvPr/>
        </p:nvSpPr>
        <p:spPr>
          <a:xfrm>
            <a:off x="5794412" y="1264507"/>
            <a:ext cx="1935891" cy="32951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 smtClean="0"/>
              <a:t>VB (iždas)</a:t>
            </a:r>
            <a:endParaRPr lang="lt-LT" b="1" dirty="0"/>
          </a:p>
        </p:txBody>
      </p:sp>
      <p:sp>
        <p:nvSpPr>
          <p:cNvPr id="13" name="Pliusas 12"/>
          <p:cNvSpPr/>
          <p:nvPr/>
        </p:nvSpPr>
        <p:spPr>
          <a:xfrm>
            <a:off x="4291915" y="1202724"/>
            <a:ext cx="584885" cy="424249"/>
          </a:xfrm>
          <a:prstGeom prst="mathPlus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pic>
        <p:nvPicPr>
          <p:cNvPr id="3" name="Paveikslėlis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165" y="1655802"/>
            <a:ext cx="4366054" cy="5058000"/>
          </a:xfrm>
          <a:prstGeom prst="rect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</p:pic>
      <p:pic>
        <p:nvPicPr>
          <p:cNvPr id="4" name="Paveikslėlis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4355" y="1655800"/>
            <a:ext cx="4356000" cy="5059118"/>
          </a:xfrm>
          <a:prstGeom prst="rect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115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aiškinimas su dešiniąja rodykle 3"/>
          <p:cNvSpPr/>
          <p:nvPr/>
        </p:nvSpPr>
        <p:spPr>
          <a:xfrm>
            <a:off x="257367" y="1879850"/>
            <a:ext cx="3598642" cy="3561945"/>
          </a:xfrm>
          <a:prstGeom prst="rightArrowCallout">
            <a:avLst>
              <a:gd name="adj1" fmla="val 6779"/>
              <a:gd name="adj2" fmla="val 8427"/>
              <a:gd name="adj3" fmla="val 18522"/>
              <a:gd name="adj4" fmla="val 77171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 anchorCtr="1">
            <a:noAutofit/>
          </a:bodyPr>
          <a:lstStyle/>
          <a:p>
            <a:endParaRPr lang="lt-LT" sz="1400" dirty="0" smtClean="0"/>
          </a:p>
          <a:p>
            <a:endParaRPr lang="lt-LT" sz="1400" dirty="0" smtClean="0"/>
          </a:p>
          <a:p>
            <a:endParaRPr lang="lt-LT" sz="1400" dirty="0"/>
          </a:p>
          <a:p>
            <a:endParaRPr lang="lt-LT" sz="1400" dirty="0" smtClean="0"/>
          </a:p>
          <a:p>
            <a:endParaRPr lang="lt-LT" sz="1400" dirty="0"/>
          </a:p>
          <a:p>
            <a:endParaRPr lang="lt-LT" sz="1400" dirty="0" smtClean="0"/>
          </a:p>
          <a:p>
            <a:r>
              <a:rPr lang="lt-LT" sz="1400" dirty="0" smtClean="0"/>
              <a:t>GPM </a:t>
            </a:r>
            <a:r>
              <a:rPr lang="lt-LT" sz="1400" dirty="0"/>
              <a:t>paskirstomas į savivaldybių biudžetus pagal </a:t>
            </a:r>
            <a:r>
              <a:rPr lang="lt-LT" sz="1400" dirty="0" smtClean="0"/>
              <a:t>kiekvienos </a:t>
            </a:r>
            <a:r>
              <a:rPr lang="lt-LT" sz="1400" dirty="0"/>
              <a:t>savivaldybės biudžetui </a:t>
            </a:r>
            <a:r>
              <a:rPr lang="lt-LT" sz="1400" dirty="0" smtClean="0"/>
              <a:t>nustatytą </a:t>
            </a:r>
            <a:r>
              <a:rPr lang="lt-LT" sz="1400" b="1" dirty="0" smtClean="0"/>
              <a:t>gyventojų </a:t>
            </a:r>
            <a:r>
              <a:rPr lang="lt-LT" sz="1400" b="1" dirty="0"/>
              <a:t>pajamų mokesčio </a:t>
            </a:r>
            <a:r>
              <a:rPr lang="lt-LT" sz="1400" b="1" dirty="0" smtClean="0"/>
              <a:t>dalį,  t. y. į atskiros savivaldybės biudžetą paskirstoma nustatyta gyventojų pajamų mokesčio dalis nuo bendros mokesčio, pervesto į VMI atsiskaitomąją sąskaitą, sumos</a:t>
            </a:r>
          </a:p>
          <a:p>
            <a:endParaRPr lang="lt-LT" sz="1200" b="1" dirty="0" smtClean="0"/>
          </a:p>
          <a:p>
            <a:endParaRPr lang="lt-LT" sz="2000" b="1" dirty="0">
              <a:solidFill>
                <a:srgbClr val="000000"/>
              </a:solidFill>
            </a:endParaRPr>
          </a:p>
          <a:p>
            <a:endParaRPr lang="lt-LT" sz="2400" dirty="0"/>
          </a:p>
          <a:p>
            <a:endParaRPr lang="lt-LT" sz="1400" b="1" dirty="0" smtClean="0"/>
          </a:p>
          <a:p>
            <a:r>
              <a:rPr lang="lt-LT" sz="1400" b="1" dirty="0" smtClean="0"/>
              <a:t> </a:t>
            </a:r>
            <a:endParaRPr lang="lt-LT" sz="1400" dirty="0">
              <a:solidFill>
                <a:srgbClr val="FF0000"/>
              </a:solidFill>
            </a:endParaRPr>
          </a:p>
          <a:p>
            <a:pPr algn="ctr"/>
            <a:r>
              <a:rPr lang="lt-LT" dirty="0" smtClean="0"/>
              <a:t> </a:t>
            </a:r>
            <a:endParaRPr lang="lt-LT" dirty="0"/>
          </a:p>
        </p:txBody>
      </p:sp>
      <p:sp>
        <p:nvSpPr>
          <p:cNvPr id="5" name="Pavadinimas 1"/>
          <p:cNvSpPr txBox="1">
            <a:spLocks/>
          </p:cNvSpPr>
          <p:nvPr/>
        </p:nvSpPr>
        <p:spPr>
          <a:xfrm>
            <a:off x="257366" y="-35422"/>
            <a:ext cx="8640000" cy="1450154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1600" b="1" dirty="0" smtClean="0">
                <a:solidFill>
                  <a:schemeClr val="bg1"/>
                </a:solidFill>
              </a:rPr>
              <a:t>4. LR valstybės biudžeto ir savivaldybių biudžetų finansinių rodiklių patvirtinimo įstatyme</a:t>
            </a:r>
            <a:r>
              <a:rPr lang="lt-LT" sz="1600" b="1" dirty="0" smtClean="0">
                <a:solidFill>
                  <a:schemeClr val="bg1"/>
                </a:solidFill>
                <a:latin typeface="+mn-lt"/>
              </a:rPr>
              <a:t>  nustatyta tvarka nuo 2017 m. </a:t>
            </a:r>
            <a:endParaRPr lang="lt-LT" sz="1000" b="1" dirty="0" smtClean="0">
              <a:solidFill>
                <a:schemeClr val="bg1"/>
              </a:solidFill>
              <a:latin typeface="+mn-lt"/>
            </a:endParaRPr>
          </a:p>
          <a:p>
            <a:pPr algn="ctr"/>
            <a:r>
              <a:rPr lang="lt-LT" sz="1600" b="1" dirty="0" smtClean="0">
                <a:solidFill>
                  <a:schemeClr val="bg1"/>
                </a:solidFill>
                <a:latin typeface="+mn-lt"/>
              </a:rPr>
              <a:t>SB </a:t>
            </a:r>
            <a:r>
              <a:rPr lang="lt-LT" sz="1600" b="1" dirty="0">
                <a:solidFill>
                  <a:schemeClr val="bg1"/>
                </a:solidFill>
                <a:latin typeface="+mn-lt"/>
              </a:rPr>
              <a:t>pajamas iš GPM </a:t>
            </a:r>
            <a:r>
              <a:rPr lang="lt-LT" sz="1600" b="1" dirty="0" smtClean="0">
                <a:solidFill>
                  <a:schemeClr val="bg1"/>
                </a:solidFill>
                <a:latin typeface="+mn-lt"/>
              </a:rPr>
              <a:t>sudaro </a:t>
            </a:r>
            <a:r>
              <a:rPr lang="lt-LT" sz="1600" b="1" dirty="0">
                <a:solidFill>
                  <a:schemeClr val="bg1"/>
                </a:solidFill>
                <a:latin typeface="+mn-lt"/>
              </a:rPr>
              <a:t>mokesčio </a:t>
            </a:r>
            <a:r>
              <a:rPr lang="lt-LT" sz="1600" b="1" dirty="0" smtClean="0">
                <a:solidFill>
                  <a:schemeClr val="bg1"/>
                </a:solidFill>
              </a:rPr>
              <a:t>įmokų </a:t>
            </a:r>
            <a:r>
              <a:rPr lang="lt-LT" sz="1600" b="1" dirty="0">
                <a:solidFill>
                  <a:schemeClr val="bg1"/>
                </a:solidFill>
              </a:rPr>
              <a:t>pervedimai </a:t>
            </a:r>
            <a:r>
              <a:rPr lang="lt-LT" sz="1600" b="1" dirty="0" smtClean="0">
                <a:solidFill>
                  <a:schemeClr val="bg1"/>
                </a:solidFill>
              </a:rPr>
              <a:t>iš VMI pagal įstatyme nustatytą mokesčio paskirstymo dalį (%), </a:t>
            </a:r>
          </a:p>
          <a:p>
            <a:pPr algn="ctr"/>
            <a:r>
              <a:rPr lang="lt-LT" sz="1600" b="1" dirty="0" smtClean="0">
                <a:solidFill>
                  <a:schemeClr val="bg1"/>
                </a:solidFill>
              </a:rPr>
              <a:t>kurioje jau įskaičiuotos dotacijos iš VB (iždo) ir išskaičiuotos sumos, pervedamos į iždą</a:t>
            </a:r>
          </a:p>
        </p:txBody>
      </p:sp>
      <p:sp>
        <p:nvSpPr>
          <p:cNvPr id="9" name="Pavadinimas 1"/>
          <p:cNvSpPr txBox="1">
            <a:spLocks/>
          </p:cNvSpPr>
          <p:nvPr/>
        </p:nvSpPr>
        <p:spPr>
          <a:xfrm>
            <a:off x="403001" y="5818463"/>
            <a:ext cx="8640000" cy="774654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1600" b="1" dirty="0" smtClean="0">
                <a:solidFill>
                  <a:schemeClr val="bg1"/>
                </a:solidFill>
                <a:latin typeface="+mn-lt"/>
              </a:rPr>
              <a:t>SB </a:t>
            </a:r>
            <a:r>
              <a:rPr lang="lt-LT" sz="1600" b="1" dirty="0" smtClean="0">
                <a:solidFill>
                  <a:schemeClr val="bg1"/>
                </a:solidFill>
              </a:rPr>
              <a:t>pajamų šaltiniai </a:t>
            </a:r>
            <a:r>
              <a:rPr lang="lt-LT" sz="1600" b="1" dirty="0">
                <a:solidFill>
                  <a:schemeClr val="bg1"/>
                </a:solidFill>
              </a:rPr>
              <a:t>ir savivaldybių biudžetams skiriamų valstybės biudžeto dotacijų bei lėšų apskaičiavimo, tvirtinimo ir pervedimo </a:t>
            </a:r>
            <a:r>
              <a:rPr lang="lt-LT" sz="1600" b="1" dirty="0" smtClean="0">
                <a:solidFill>
                  <a:schemeClr val="bg1"/>
                </a:solidFill>
              </a:rPr>
              <a:t>tvarka nustatyta</a:t>
            </a:r>
          </a:p>
          <a:p>
            <a:pPr algn="ctr"/>
            <a:r>
              <a:rPr lang="lt-LT" sz="1600" b="1" dirty="0">
                <a:solidFill>
                  <a:schemeClr val="bg1"/>
                </a:solidFill>
              </a:rPr>
              <a:t>LR savivaldybių biudžetų pajamų nustatymo metodikos </a:t>
            </a:r>
            <a:r>
              <a:rPr lang="lt-LT" sz="1600" b="1" dirty="0" smtClean="0">
                <a:solidFill>
                  <a:schemeClr val="bg1"/>
                </a:solidFill>
              </a:rPr>
              <a:t>įstatyme</a:t>
            </a:r>
          </a:p>
        </p:txBody>
      </p:sp>
      <p:pic>
        <p:nvPicPr>
          <p:cNvPr id="3" name="Paveikslėlis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6009" y="1414732"/>
            <a:ext cx="5041357" cy="4209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31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ounded Rectangle 48"/>
          <p:cNvSpPr/>
          <p:nvPr/>
        </p:nvSpPr>
        <p:spPr>
          <a:xfrm>
            <a:off x="414798" y="1174989"/>
            <a:ext cx="2268985" cy="4539669"/>
          </a:xfrm>
          <a:prstGeom prst="roundRect">
            <a:avLst>
              <a:gd name="adj" fmla="val 3476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lt-LT" sz="2400" b="1" dirty="0">
                <a:solidFill>
                  <a:schemeClr val="tx1"/>
                </a:solidFill>
              </a:rPr>
              <a:t>VMI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3144319" y="1175825"/>
            <a:ext cx="1491121" cy="2669762"/>
          </a:xfrm>
          <a:prstGeom prst="roundRect">
            <a:avLst>
              <a:gd name="adj" fmla="val 646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lt-LT" sz="2400" b="1" dirty="0">
                <a:solidFill>
                  <a:schemeClr val="tx1"/>
                </a:solidFill>
              </a:rPr>
              <a:t>FM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3930847" y="4913628"/>
            <a:ext cx="922631" cy="761380"/>
          </a:xfrm>
          <a:prstGeom prst="roundRect">
            <a:avLst>
              <a:gd name="adj" fmla="val 13803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endParaRPr lang="lt-LT" sz="1600" b="1" dirty="0">
              <a:solidFill>
                <a:schemeClr val="tx1"/>
              </a:solidFill>
            </a:endParaRPr>
          </a:p>
          <a:p>
            <a:pPr algn="ctr"/>
            <a:r>
              <a:rPr lang="lt-LT" sz="1400" b="1" dirty="0" smtClean="0">
                <a:solidFill>
                  <a:schemeClr val="tx1"/>
                </a:solidFill>
              </a:rPr>
              <a:t>SB</a:t>
            </a:r>
            <a:endParaRPr lang="lt-LT" sz="1400" b="1" dirty="0">
              <a:solidFill>
                <a:schemeClr val="tx1"/>
              </a:solidFill>
            </a:endParaRPr>
          </a:p>
        </p:txBody>
      </p:sp>
      <p:sp>
        <p:nvSpPr>
          <p:cNvPr id="55" name="Right Arrow 54"/>
          <p:cNvSpPr/>
          <p:nvPr/>
        </p:nvSpPr>
        <p:spPr>
          <a:xfrm>
            <a:off x="2721901" y="5225279"/>
            <a:ext cx="1140107" cy="163848"/>
          </a:xfrm>
          <a:prstGeom prst="rightArrow">
            <a:avLst>
              <a:gd name="adj1" fmla="val 41194"/>
              <a:gd name="adj2" fmla="val 129139"/>
            </a:avLst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3254672" y="3053735"/>
            <a:ext cx="1330861" cy="406090"/>
          </a:xfrm>
          <a:prstGeom prst="roundRect">
            <a:avLst>
              <a:gd name="adj" fmla="val 101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lt-LT" sz="1500" b="1" dirty="0" smtClean="0">
                <a:solidFill>
                  <a:schemeClr val="tx1"/>
                </a:solidFill>
              </a:rPr>
              <a:t>Iždas</a:t>
            </a:r>
            <a:endParaRPr lang="lt-LT" sz="1500" b="1" dirty="0">
              <a:solidFill>
                <a:schemeClr val="tx1"/>
              </a:solidFill>
            </a:endParaRPr>
          </a:p>
        </p:txBody>
      </p:sp>
      <p:sp>
        <p:nvSpPr>
          <p:cNvPr id="73" name="Rounded Rectangle 72"/>
          <p:cNvSpPr/>
          <p:nvPr/>
        </p:nvSpPr>
        <p:spPr>
          <a:xfrm>
            <a:off x="3265839" y="1566026"/>
            <a:ext cx="1291457" cy="1273866"/>
          </a:xfrm>
          <a:prstGeom prst="roundRect">
            <a:avLst>
              <a:gd name="adj" fmla="val 101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lt-LT" sz="1500" b="1" dirty="0" smtClean="0">
                <a:solidFill>
                  <a:schemeClr val="tx1"/>
                </a:solidFill>
              </a:rPr>
              <a:t> VB mokesčio dalis (%)</a:t>
            </a:r>
            <a:endParaRPr lang="lt-LT" sz="1500" b="1" dirty="0">
              <a:solidFill>
                <a:schemeClr val="tx1"/>
              </a:solidFill>
            </a:endParaRPr>
          </a:p>
        </p:txBody>
      </p:sp>
      <p:sp>
        <p:nvSpPr>
          <p:cNvPr id="71" name="Bent Arrow 70"/>
          <p:cNvSpPr/>
          <p:nvPr/>
        </p:nvSpPr>
        <p:spPr>
          <a:xfrm rot="5400000" flipH="1">
            <a:off x="2940673" y="3690485"/>
            <a:ext cx="720737" cy="1147936"/>
          </a:xfrm>
          <a:prstGeom prst="bentArrow">
            <a:avLst>
              <a:gd name="adj1" fmla="val 5683"/>
              <a:gd name="adj2" fmla="val 5720"/>
              <a:gd name="adj3" fmla="val 12366"/>
              <a:gd name="adj4" fmla="val 16434"/>
            </a:avLst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350" dirty="0">
              <a:solidFill>
                <a:schemeClr val="tx1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721104" y="4187619"/>
            <a:ext cx="1051200" cy="180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lIns="0" tIns="0" rIns="0" bIns="0" rtlCol="0">
            <a:spAutoFit/>
          </a:bodyPr>
          <a:lstStyle/>
          <a:p>
            <a:r>
              <a:rPr lang="lt-LT" sz="1000" b="1" i="1" dirty="0" smtClean="0"/>
              <a:t> </a:t>
            </a:r>
            <a:r>
              <a:rPr lang="lt-LT" sz="1000" b="1" dirty="0" smtClean="0"/>
              <a:t>2015 m. iš 3 SB</a:t>
            </a:r>
            <a:endParaRPr lang="lt-LT" sz="1000" b="1" dirty="0"/>
          </a:p>
        </p:txBody>
      </p:sp>
      <p:sp>
        <p:nvSpPr>
          <p:cNvPr id="91" name="Right Arrow 90"/>
          <p:cNvSpPr/>
          <p:nvPr/>
        </p:nvSpPr>
        <p:spPr>
          <a:xfrm rot="5400000" flipV="1">
            <a:off x="4054995" y="4141612"/>
            <a:ext cx="646782" cy="124114"/>
          </a:xfrm>
          <a:prstGeom prst="rightArrow">
            <a:avLst>
              <a:gd name="adj1" fmla="val 44129"/>
              <a:gd name="adj2" fmla="val 118865"/>
            </a:avLst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897288" y="4656124"/>
            <a:ext cx="1050831" cy="180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lt-LT" sz="1000" b="1" dirty="0" smtClean="0"/>
              <a:t>2015 m.  į 57 SB</a:t>
            </a:r>
            <a:endParaRPr lang="lt-LT" sz="1000" b="1" dirty="0">
              <a:solidFill>
                <a:srgbClr val="FF0000"/>
              </a:solidFill>
            </a:endParaRPr>
          </a:p>
        </p:txBody>
      </p:sp>
      <p:sp>
        <p:nvSpPr>
          <p:cNvPr id="2" name="Stačiakampis 1"/>
          <p:cNvSpPr/>
          <p:nvPr/>
        </p:nvSpPr>
        <p:spPr>
          <a:xfrm>
            <a:off x="342982" y="56839"/>
            <a:ext cx="8599447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lt-LT" b="1" dirty="0" smtClean="0">
                <a:solidFill>
                  <a:schemeClr val="bg1"/>
                </a:solidFill>
              </a:rPr>
              <a:t>5. GPM paskirstymo schema</a:t>
            </a:r>
            <a:endParaRPr lang="lt-LT" b="1" i="1" dirty="0">
              <a:solidFill>
                <a:schemeClr val="bg1"/>
              </a:solidFill>
            </a:endParaRPr>
          </a:p>
        </p:txBody>
      </p:sp>
      <p:sp>
        <p:nvSpPr>
          <p:cNvPr id="45" name="Rounded Rectangle 2"/>
          <p:cNvSpPr/>
          <p:nvPr/>
        </p:nvSpPr>
        <p:spPr>
          <a:xfrm>
            <a:off x="1741503" y="6254046"/>
            <a:ext cx="4895168" cy="346407"/>
          </a:xfrm>
          <a:prstGeom prst="roundRect">
            <a:avLst>
              <a:gd name="adj" fmla="val 12410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lt-LT" sz="1000" b="1" dirty="0" smtClean="0">
                <a:solidFill>
                  <a:schemeClr val="tx1"/>
                </a:solidFill>
              </a:rPr>
              <a:t>VMI — Valstybinė mokesčių inspekcija</a:t>
            </a:r>
          </a:p>
          <a:p>
            <a:pPr algn="ctr"/>
            <a:r>
              <a:rPr lang="lt-LT" sz="1000" b="1" dirty="0" smtClean="0">
                <a:solidFill>
                  <a:schemeClr val="tx1"/>
                </a:solidFill>
              </a:rPr>
              <a:t>FM — Lietuvos Respublikos finansų ministerija</a:t>
            </a:r>
          </a:p>
        </p:txBody>
      </p:sp>
      <p:sp>
        <p:nvSpPr>
          <p:cNvPr id="36" name="Rounded Rectangle 55"/>
          <p:cNvSpPr/>
          <p:nvPr/>
        </p:nvSpPr>
        <p:spPr>
          <a:xfrm>
            <a:off x="491508" y="3317153"/>
            <a:ext cx="2071174" cy="2255003"/>
          </a:xfrm>
          <a:prstGeom prst="roundRect">
            <a:avLst>
              <a:gd name="adj" fmla="val 10179"/>
            </a:avLst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lt-LT" sz="1400" b="1" dirty="0" smtClean="0">
                <a:solidFill>
                  <a:schemeClr val="tx1"/>
                </a:solidFill>
              </a:rPr>
              <a:t>SB mokesčio dalis (%) paskirstoma į iždą (</a:t>
            </a:r>
            <a:r>
              <a:rPr lang="lt-LT" sz="1400" b="1" dirty="0" smtClean="0">
                <a:solidFill>
                  <a:srgbClr val="FF0000"/>
                </a:solidFill>
              </a:rPr>
              <a:t>2015 m. iš 3 SB</a:t>
            </a:r>
            <a:r>
              <a:rPr lang="lt-LT" sz="1400" b="1" dirty="0" smtClean="0">
                <a:solidFill>
                  <a:schemeClr val="tx1"/>
                </a:solidFill>
              </a:rPr>
              <a:t>) ir </a:t>
            </a:r>
          </a:p>
          <a:p>
            <a:pPr algn="ctr"/>
            <a:r>
              <a:rPr lang="lt-LT" sz="1400" b="1" dirty="0" smtClean="0">
                <a:solidFill>
                  <a:schemeClr val="tx1"/>
                </a:solidFill>
              </a:rPr>
              <a:t>tiesiogiai į savivaldybių biudžetus</a:t>
            </a:r>
          </a:p>
          <a:p>
            <a:pPr algn="ctr"/>
            <a:r>
              <a:rPr lang="lt-LT" sz="1400" b="1" dirty="0">
                <a:solidFill>
                  <a:schemeClr val="tx1"/>
                </a:solidFill>
              </a:rPr>
              <a:t>p</a:t>
            </a:r>
            <a:r>
              <a:rPr lang="lt-LT" sz="1400" b="1" dirty="0" smtClean="0">
                <a:solidFill>
                  <a:schemeClr val="tx1"/>
                </a:solidFill>
              </a:rPr>
              <a:t>agal GPMĮ 38 str. nustatytą tvarką</a:t>
            </a:r>
            <a:endParaRPr lang="lt-LT" sz="1400" b="1" dirty="0">
              <a:solidFill>
                <a:schemeClr val="tx1"/>
              </a:solidFill>
            </a:endParaRPr>
          </a:p>
        </p:txBody>
      </p:sp>
      <p:sp>
        <p:nvSpPr>
          <p:cNvPr id="37" name="Rounded Rectangle 59"/>
          <p:cNvSpPr/>
          <p:nvPr/>
        </p:nvSpPr>
        <p:spPr>
          <a:xfrm>
            <a:off x="586335" y="1660715"/>
            <a:ext cx="1766944" cy="994191"/>
          </a:xfrm>
          <a:prstGeom prst="roundRect">
            <a:avLst>
              <a:gd name="adj" fmla="val 10179"/>
            </a:avLst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lt-LT" sz="1500" b="1" dirty="0" smtClean="0">
                <a:solidFill>
                  <a:schemeClr val="tx1"/>
                </a:solidFill>
              </a:rPr>
              <a:t>GPM įmokų paskirstymas į biudžetus</a:t>
            </a:r>
            <a:endParaRPr lang="lt-LT" sz="1500" b="1" dirty="0">
              <a:solidFill>
                <a:schemeClr val="tx1"/>
              </a:solidFill>
            </a:endParaRPr>
          </a:p>
        </p:txBody>
      </p:sp>
      <p:sp>
        <p:nvSpPr>
          <p:cNvPr id="38" name="Right Arrow 63"/>
          <p:cNvSpPr/>
          <p:nvPr/>
        </p:nvSpPr>
        <p:spPr>
          <a:xfrm>
            <a:off x="2736630" y="1971638"/>
            <a:ext cx="395848" cy="188117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39" name="Right Arrow 63"/>
          <p:cNvSpPr/>
          <p:nvPr/>
        </p:nvSpPr>
        <p:spPr>
          <a:xfrm rot="5400000">
            <a:off x="1144803" y="2858515"/>
            <a:ext cx="650007" cy="267270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26" name="Rounded Rectangle 48"/>
          <p:cNvSpPr/>
          <p:nvPr/>
        </p:nvSpPr>
        <p:spPr>
          <a:xfrm>
            <a:off x="5003398" y="1174989"/>
            <a:ext cx="1990208" cy="4539669"/>
          </a:xfrm>
          <a:prstGeom prst="roundRect">
            <a:avLst>
              <a:gd name="adj" fmla="val 3476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lt-LT" sz="2400" b="1" dirty="0">
                <a:solidFill>
                  <a:schemeClr val="tx1"/>
                </a:solidFill>
              </a:rPr>
              <a:t>VMI</a:t>
            </a:r>
          </a:p>
        </p:txBody>
      </p:sp>
      <p:sp>
        <p:nvSpPr>
          <p:cNvPr id="27" name="Rounded Rectangle 59"/>
          <p:cNvSpPr/>
          <p:nvPr/>
        </p:nvSpPr>
        <p:spPr>
          <a:xfrm>
            <a:off x="5093002" y="1660715"/>
            <a:ext cx="1768279" cy="994191"/>
          </a:xfrm>
          <a:prstGeom prst="roundRect">
            <a:avLst>
              <a:gd name="adj" fmla="val 10179"/>
            </a:avLst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lt-LT" sz="1500" b="1" dirty="0" smtClean="0">
                <a:solidFill>
                  <a:schemeClr val="tx1"/>
                </a:solidFill>
              </a:rPr>
              <a:t>GPM įmokų paskirstymas į biudžetus</a:t>
            </a:r>
            <a:endParaRPr lang="lt-LT" sz="1500" b="1" dirty="0">
              <a:solidFill>
                <a:schemeClr val="tx1"/>
              </a:solidFill>
            </a:endParaRPr>
          </a:p>
        </p:txBody>
      </p:sp>
      <p:sp>
        <p:nvSpPr>
          <p:cNvPr id="28" name="Rounded Rectangle 55"/>
          <p:cNvSpPr/>
          <p:nvPr/>
        </p:nvSpPr>
        <p:spPr>
          <a:xfrm>
            <a:off x="5093002" y="3304913"/>
            <a:ext cx="1883150" cy="2267243"/>
          </a:xfrm>
          <a:prstGeom prst="roundRect">
            <a:avLst>
              <a:gd name="adj" fmla="val 10179"/>
            </a:avLst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endParaRPr lang="lt-LT" sz="1400" b="1" dirty="0" smtClean="0">
              <a:solidFill>
                <a:schemeClr val="tx1"/>
              </a:solidFill>
            </a:endParaRPr>
          </a:p>
          <a:p>
            <a:pPr algn="ctr"/>
            <a:endParaRPr lang="lt-LT" sz="1400" b="1" dirty="0" smtClean="0">
              <a:solidFill>
                <a:schemeClr val="tx1"/>
              </a:solidFill>
            </a:endParaRPr>
          </a:p>
          <a:p>
            <a:pPr algn="ctr"/>
            <a:endParaRPr lang="lt-LT" sz="1400" b="1" dirty="0">
              <a:solidFill>
                <a:schemeClr val="tx1"/>
              </a:solidFill>
            </a:endParaRPr>
          </a:p>
          <a:p>
            <a:pPr algn="ctr"/>
            <a:r>
              <a:rPr lang="lt-LT" sz="1400" b="1" dirty="0" smtClean="0">
                <a:solidFill>
                  <a:schemeClr val="tx1"/>
                </a:solidFill>
              </a:rPr>
              <a:t>Paskirstoma </a:t>
            </a:r>
          </a:p>
          <a:p>
            <a:pPr algn="ctr"/>
            <a:r>
              <a:rPr lang="lt-LT" sz="1400" b="1" dirty="0" smtClean="0">
                <a:solidFill>
                  <a:schemeClr val="tx1"/>
                </a:solidFill>
              </a:rPr>
              <a:t> tiesiogiai į SB pagal</a:t>
            </a:r>
          </a:p>
          <a:p>
            <a:pPr algn="ctr"/>
            <a:r>
              <a:rPr lang="lt-LT" sz="1400" b="1" dirty="0" smtClean="0">
                <a:solidFill>
                  <a:schemeClr val="tx1"/>
                </a:solidFill>
              </a:rPr>
              <a:t>nustatytas mokesčio dalis (%) </a:t>
            </a:r>
          </a:p>
          <a:p>
            <a:pPr algn="ctr"/>
            <a:endParaRPr lang="lt-LT" sz="14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49"/>
          <p:cNvSpPr/>
          <p:nvPr/>
        </p:nvSpPr>
        <p:spPr>
          <a:xfrm>
            <a:off x="7333168" y="1185164"/>
            <a:ext cx="1596200" cy="1989486"/>
          </a:xfrm>
          <a:prstGeom prst="roundRect">
            <a:avLst>
              <a:gd name="adj" fmla="val 6460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lt-LT" sz="2400" b="1" dirty="0">
                <a:solidFill>
                  <a:schemeClr val="tx1"/>
                </a:solidFill>
              </a:rPr>
              <a:t>FM</a:t>
            </a:r>
          </a:p>
        </p:txBody>
      </p:sp>
      <p:sp>
        <p:nvSpPr>
          <p:cNvPr id="30" name="Right Arrow 63"/>
          <p:cNvSpPr/>
          <p:nvPr/>
        </p:nvSpPr>
        <p:spPr>
          <a:xfrm>
            <a:off x="7028827" y="2011877"/>
            <a:ext cx="343989" cy="189744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32" name="Rounded Rectangle 50"/>
          <p:cNvSpPr/>
          <p:nvPr/>
        </p:nvSpPr>
        <p:spPr>
          <a:xfrm>
            <a:off x="8121994" y="4450116"/>
            <a:ext cx="922631" cy="947163"/>
          </a:xfrm>
          <a:prstGeom prst="roundRect">
            <a:avLst>
              <a:gd name="adj" fmla="val 13803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endParaRPr lang="lt-LT" sz="1400" b="1" dirty="0" smtClean="0">
              <a:solidFill>
                <a:schemeClr val="tx1"/>
              </a:solidFill>
            </a:endParaRPr>
          </a:p>
          <a:p>
            <a:pPr algn="ctr"/>
            <a:r>
              <a:rPr lang="lt-LT" sz="1400" b="1" dirty="0" smtClean="0">
                <a:solidFill>
                  <a:schemeClr val="tx1"/>
                </a:solidFill>
              </a:rPr>
              <a:t>SB</a:t>
            </a:r>
            <a:endParaRPr lang="lt-LT" sz="1400" b="1" dirty="0">
              <a:solidFill>
                <a:schemeClr val="tx1"/>
              </a:solidFill>
            </a:endParaRPr>
          </a:p>
        </p:txBody>
      </p:sp>
      <p:sp>
        <p:nvSpPr>
          <p:cNvPr id="33" name="Right Arrow 81"/>
          <p:cNvSpPr/>
          <p:nvPr/>
        </p:nvSpPr>
        <p:spPr>
          <a:xfrm>
            <a:off x="7048884" y="4624822"/>
            <a:ext cx="940399" cy="204554"/>
          </a:xfrm>
          <a:prstGeom prst="rightArrow">
            <a:avLst>
              <a:gd name="adj1" fmla="val 41194"/>
              <a:gd name="adj2" fmla="val 129139"/>
            </a:avLst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42982" y="480218"/>
            <a:ext cx="4350125" cy="3168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lt-LT" sz="1400" b="1" dirty="0" smtClean="0"/>
              <a:t>Iki </a:t>
            </a:r>
            <a:r>
              <a:rPr lang="lt-LT" sz="1400" b="1" dirty="0"/>
              <a:t>2017 m. pradžios</a:t>
            </a:r>
            <a:endParaRPr lang="lt-LT" sz="1400" b="1" i="1" dirty="0"/>
          </a:p>
        </p:txBody>
      </p:sp>
      <p:sp>
        <p:nvSpPr>
          <p:cNvPr id="41" name="TextBox 40"/>
          <p:cNvSpPr txBox="1"/>
          <p:nvPr/>
        </p:nvSpPr>
        <p:spPr>
          <a:xfrm>
            <a:off x="5004125" y="458101"/>
            <a:ext cx="3938304" cy="308080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lt-LT" sz="1400" b="1" dirty="0" smtClean="0"/>
              <a:t>Nuo </a:t>
            </a:r>
            <a:r>
              <a:rPr lang="lt-LT" sz="1400" b="1" dirty="0"/>
              <a:t>2017 m. pradžios</a:t>
            </a:r>
            <a:endParaRPr lang="lt-LT" sz="1400" b="1" i="1" dirty="0"/>
          </a:p>
        </p:txBody>
      </p:sp>
      <p:sp>
        <p:nvSpPr>
          <p:cNvPr id="42" name="Rounded Rectangle 72"/>
          <p:cNvSpPr/>
          <p:nvPr/>
        </p:nvSpPr>
        <p:spPr>
          <a:xfrm>
            <a:off x="7506177" y="1688810"/>
            <a:ext cx="1291457" cy="1273866"/>
          </a:xfrm>
          <a:prstGeom prst="roundRect">
            <a:avLst>
              <a:gd name="adj" fmla="val 101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lt-LT" sz="1500" b="1" dirty="0" smtClean="0">
                <a:solidFill>
                  <a:schemeClr val="tx1"/>
                </a:solidFill>
              </a:rPr>
              <a:t> VB mokesčio dalis (%)</a:t>
            </a:r>
            <a:endParaRPr lang="lt-LT" sz="1500" b="1" dirty="0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730475" y="4989764"/>
            <a:ext cx="1050831" cy="153888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lt-LT" sz="1000" b="1" dirty="0" smtClean="0"/>
              <a:t>į 60 SB</a:t>
            </a:r>
            <a:endParaRPr lang="lt-LT" sz="10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031145" y="4375305"/>
            <a:ext cx="1050831" cy="153888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lt-LT" sz="1000" b="1" dirty="0" smtClean="0"/>
              <a:t>Į 60 SB</a:t>
            </a:r>
            <a:endParaRPr lang="lt-LT" sz="1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85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248627" y="54756"/>
            <a:ext cx="8640000" cy="714675"/>
          </a:xfrm>
          <a:solidFill>
            <a:schemeClr val="accent1">
              <a:lumMod val="75000"/>
            </a:schemeClr>
          </a:solidFill>
        </p:spPr>
        <p:txBody>
          <a:bodyPr anchor="ctr" anchorCtr="0"/>
          <a:lstStyle/>
          <a:p>
            <a:r>
              <a:rPr lang="lt-LT" sz="1800" b="1" dirty="0" smtClean="0">
                <a:solidFill>
                  <a:schemeClr val="bg1"/>
                </a:solidFill>
                <a:latin typeface="+mn-lt"/>
              </a:rPr>
              <a:t>6. GPM dalies į SB nustatymo schema</a:t>
            </a:r>
            <a:endParaRPr lang="lt-LT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Rounded Rectangle 48"/>
          <p:cNvSpPr/>
          <p:nvPr/>
        </p:nvSpPr>
        <p:spPr>
          <a:xfrm>
            <a:off x="5758249" y="2504650"/>
            <a:ext cx="1607474" cy="1114700"/>
          </a:xfrm>
          <a:prstGeom prst="roundRect">
            <a:avLst>
              <a:gd name="adj" fmla="val 3476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lt-LT" sz="1600" b="1" dirty="0" smtClean="0">
                <a:solidFill>
                  <a:schemeClr val="bg1"/>
                </a:solidFill>
              </a:rPr>
              <a:t>FM</a:t>
            </a:r>
            <a:endParaRPr lang="lt-LT" sz="1600" b="1" dirty="0">
              <a:solidFill>
                <a:schemeClr val="bg1"/>
              </a:solidFill>
            </a:endParaRPr>
          </a:p>
        </p:txBody>
      </p:sp>
      <p:sp>
        <p:nvSpPr>
          <p:cNvPr id="11" name="Rounded Rectangle 48"/>
          <p:cNvSpPr/>
          <p:nvPr/>
        </p:nvSpPr>
        <p:spPr>
          <a:xfrm>
            <a:off x="3295973" y="5154202"/>
            <a:ext cx="5039999" cy="1042861"/>
          </a:xfrm>
          <a:prstGeom prst="roundRect">
            <a:avLst>
              <a:gd name="adj" fmla="val 3476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lt-LT" sz="1600" b="1" dirty="0" smtClean="0">
                <a:solidFill>
                  <a:schemeClr val="bg1"/>
                </a:solidFill>
              </a:rPr>
              <a:t>VMI</a:t>
            </a:r>
            <a:endParaRPr lang="lt-LT" sz="1600" b="1" dirty="0">
              <a:solidFill>
                <a:schemeClr val="bg1"/>
              </a:solidFill>
            </a:endParaRPr>
          </a:p>
        </p:txBody>
      </p:sp>
      <p:sp>
        <p:nvSpPr>
          <p:cNvPr id="12" name="Rounded Rectangle 48"/>
          <p:cNvSpPr/>
          <p:nvPr/>
        </p:nvSpPr>
        <p:spPr>
          <a:xfrm>
            <a:off x="142069" y="901614"/>
            <a:ext cx="5040000" cy="4138195"/>
          </a:xfrm>
          <a:prstGeom prst="roundRect">
            <a:avLst>
              <a:gd name="adj" fmla="val 3476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lt-LT" sz="1600" b="1" dirty="0" smtClean="0">
                <a:solidFill>
                  <a:schemeClr val="bg1"/>
                </a:solidFill>
              </a:rPr>
              <a:t>Savivaldybės administracija</a:t>
            </a:r>
            <a:endParaRPr lang="lt-LT" sz="1600" b="1" dirty="0">
              <a:solidFill>
                <a:schemeClr val="bg1"/>
              </a:solidFill>
            </a:endParaRPr>
          </a:p>
        </p:txBody>
      </p:sp>
      <p:sp>
        <p:nvSpPr>
          <p:cNvPr id="15" name="Rounded Rectangle 48"/>
          <p:cNvSpPr/>
          <p:nvPr/>
        </p:nvSpPr>
        <p:spPr>
          <a:xfrm>
            <a:off x="229397" y="1864921"/>
            <a:ext cx="4860000" cy="2748331"/>
          </a:xfrm>
          <a:prstGeom prst="roundRect">
            <a:avLst>
              <a:gd name="adj" fmla="val 347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050" b="1" dirty="0" smtClean="0">
                <a:solidFill>
                  <a:schemeClr val="tx1"/>
                </a:solidFill>
              </a:rPr>
              <a:t>iš savivaldybių biudžetų finansuojamų švietimo įstaigų patalpų bendrą plotą (pagal Nekilnojamojo turto registro duomenis)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050" b="1" dirty="0" smtClean="0">
                <a:solidFill>
                  <a:schemeClr val="tx1"/>
                </a:solidFill>
              </a:rPr>
              <a:t>gyvenamųjų vietovių, kurioms suteiktas kurorto, kurortinės teritorijos statusas, bendrą plotą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050" dirty="0" smtClean="0">
                <a:solidFill>
                  <a:schemeClr val="tx1"/>
                </a:solidFill>
              </a:rPr>
              <a:t> </a:t>
            </a:r>
            <a:r>
              <a:rPr lang="lt-LT" sz="1050" b="1" dirty="0" smtClean="0">
                <a:solidFill>
                  <a:schemeClr val="tx1"/>
                </a:solidFill>
              </a:rPr>
              <a:t>įplaukos </a:t>
            </a:r>
            <a:r>
              <a:rPr lang="lt-LT" sz="1050" b="1" dirty="0">
                <a:solidFill>
                  <a:schemeClr val="tx1"/>
                </a:solidFill>
              </a:rPr>
              <a:t>į </a:t>
            </a:r>
            <a:r>
              <a:rPr lang="lt-LT" sz="1050" b="1" dirty="0" smtClean="0">
                <a:solidFill>
                  <a:schemeClr val="tx1"/>
                </a:solidFill>
              </a:rPr>
              <a:t>SB : </a:t>
            </a:r>
          </a:p>
          <a:p>
            <a:pPr algn="just"/>
            <a:r>
              <a:rPr lang="lt-LT" sz="1050" b="1" dirty="0" smtClean="0">
                <a:solidFill>
                  <a:schemeClr val="tx1"/>
                </a:solidFill>
              </a:rPr>
              <a:t>— už </a:t>
            </a:r>
            <a:r>
              <a:rPr lang="lt-LT" sz="1050" b="1" dirty="0">
                <a:solidFill>
                  <a:schemeClr val="tx1"/>
                </a:solidFill>
              </a:rPr>
              <a:t>išnuomotą valstybinę žemę ir valstybinio vidaus vandenų fondo </a:t>
            </a:r>
            <a:r>
              <a:rPr lang="lt-LT" sz="1050" b="1" dirty="0" smtClean="0">
                <a:solidFill>
                  <a:schemeClr val="tx1"/>
                </a:solidFill>
              </a:rPr>
              <a:t>  vandens telkinius</a:t>
            </a:r>
          </a:p>
          <a:p>
            <a:pPr algn="just"/>
            <a:r>
              <a:rPr lang="lt-LT" sz="1050" b="1" dirty="0">
                <a:solidFill>
                  <a:schemeClr val="tx1"/>
                </a:solidFill>
              </a:rPr>
              <a:t>—</a:t>
            </a:r>
            <a:r>
              <a:rPr lang="lt-LT" sz="1050" b="1" dirty="0" smtClean="0">
                <a:solidFill>
                  <a:schemeClr val="tx1"/>
                </a:solidFill>
              </a:rPr>
              <a:t> mokestis </a:t>
            </a:r>
            <a:r>
              <a:rPr lang="lt-LT" sz="1050" b="1" dirty="0">
                <a:solidFill>
                  <a:schemeClr val="tx1"/>
                </a:solidFill>
              </a:rPr>
              <a:t>už aplinkos </a:t>
            </a:r>
            <a:r>
              <a:rPr lang="lt-LT" sz="1050" b="1" dirty="0" smtClean="0">
                <a:solidFill>
                  <a:schemeClr val="tx1"/>
                </a:solidFill>
              </a:rPr>
              <a:t>teršimą</a:t>
            </a:r>
          </a:p>
          <a:p>
            <a:pPr algn="just"/>
            <a:r>
              <a:rPr lang="lt-LT" sz="1050" b="1" dirty="0" smtClean="0">
                <a:solidFill>
                  <a:schemeClr val="tx1"/>
                </a:solidFill>
              </a:rPr>
              <a:t>— mokestis </a:t>
            </a:r>
            <a:r>
              <a:rPr lang="lt-LT" sz="1050" b="1" dirty="0">
                <a:solidFill>
                  <a:schemeClr val="tx1"/>
                </a:solidFill>
              </a:rPr>
              <a:t>už valstybinius gamtos </a:t>
            </a:r>
            <a:r>
              <a:rPr lang="lt-LT" sz="1050" b="1" dirty="0" smtClean="0">
                <a:solidFill>
                  <a:schemeClr val="tx1"/>
                </a:solidFill>
              </a:rPr>
              <a:t>išteklius</a:t>
            </a:r>
          </a:p>
          <a:p>
            <a:pPr algn="just"/>
            <a:r>
              <a:rPr lang="lt-LT" sz="1050" b="1" dirty="0">
                <a:solidFill>
                  <a:schemeClr val="tx1"/>
                </a:solidFill>
              </a:rPr>
              <a:t>—</a:t>
            </a:r>
            <a:r>
              <a:rPr lang="lt-LT" sz="1050" b="1" dirty="0" smtClean="0">
                <a:solidFill>
                  <a:schemeClr val="tx1"/>
                </a:solidFill>
              </a:rPr>
              <a:t> </a:t>
            </a:r>
            <a:r>
              <a:rPr lang="lt-LT" sz="1050" b="1" dirty="0">
                <a:solidFill>
                  <a:schemeClr val="tx1"/>
                </a:solidFill>
              </a:rPr>
              <a:t>angliavandenilių išteklių </a:t>
            </a:r>
            <a:r>
              <a:rPr lang="lt-LT" sz="1050" b="1" dirty="0" smtClean="0">
                <a:solidFill>
                  <a:schemeClr val="tx1"/>
                </a:solidFill>
              </a:rPr>
              <a:t>mokestis</a:t>
            </a:r>
          </a:p>
          <a:p>
            <a:pPr algn="just"/>
            <a:r>
              <a:rPr lang="lt-LT" sz="1050" b="1" dirty="0">
                <a:solidFill>
                  <a:schemeClr val="tx1"/>
                </a:solidFill>
              </a:rPr>
              <a:t>—</a:t>
            </a:r>
            <a:r>
              <a:rPr lang="lt-LT" sz="1050" b="1" dirty="0" smtClean="0">
                <a:solidFill>
                  <a:schemeClr val="tx1"/>
                </a:solidFill>
              </a:rPr>
              <a:t> </a:t>
            </a:r>
            <a:r>
              <a:rPr lang="lt-LT" sz="1050" b="1" dirty="0">
                <a:solidFill>
                  <a:schemeClr val="tx1"/>
                </a:solidFill>
              </a:rPr>
              <a:t>valstybės </a:t>
            </a:r>
            <a:r>
              <a:rPr lang="lt-LT" sz="1050" b="1" dirty="0" smtClean="0">
                <a:solidFill>
                  <a:schemeClr val="tx1"/>
                </a:solidFill>
              </a:rPr>
              <a:t>ir vietines rinkliavos</a:t>
            </a:r>
            <a:endParaRPr lang="lt-LT" sz="1050" b="1" dirty="0">
              <a:solidFill>
                <a:schemeClr val="tx1"/>
              </a:solidFill>
            </a:endParaRPr>
          </a:p>
          <a:p>
            <a:pPr algn="just"/>
            <a:r>
              <a:rPr lang="lt-LT" sz="1050" b="1" dirty="0" smtClean="0">
                <a:solidFill>
                  <a:schemeClr val="tx1"/>
                </a:solidFill>
              </a:rPr>
              <a:t>— palūkanos </a:t>
            </a:r>
            <a:r>
              <a:rPr lang="lt-LT" sz="1050" b="1" dirty="0">
                <a:solidFill>
                  <a:schemeClr val="tx1"/>
                </a:solidFill>
              </a:rPr>
              <a:t>už </a:t>
            </a:r>
            <a:r>
              <a:rPr lang="lt-LT" sz="1050" b="1" dirty="0" smtClean="0">
                <a:solidFill>
                  <a:schemeClr val="tx1"/>
                </a:solidFill>
              </a:rPr>
              <a:t>depozitus</a:t>
            </a:r>
          </a:p>
          <a:p>
            <a:pPr algn="just"/>
            <a:r>
              <a:rPr lang="lt-LT" sz="1050" b="1" dirty="0">
                <a:solidFill>
                  <a:schemeClr val="tx1"/>
                </a:solidFill>
              </a:rPr>
              <a:t>—</a:t>
            </a:r>
            <a:r>
              <a:rPr lang="lt-LT" sz="1050" b="1" dirty="0" smtClean="0">
                <a:solidFill>
                  <a:schemeClr val="tx1"/>
                </a:solidFill>
              </a:rPr>
              <a:t> dividendai</a:t>
            </a:r>
          </a:p>
          <a:p>
            <a:pPr algn="just"/>
            <a:r>
              <a:rPr lang="lt-LT" sz="1050" b="1" dirty="0" smtClean="0">
                <a:solidFill>
                  <a:schemeClr val="tx1"/>
                </a:solidFill>
              </a:rPr>
              <a:t>— pajamos </a:t>
            </a:r>
            <a:r>
              <a:rPr lang="lt-LT" sz="1050" b="1" dirty="0">
                <a:solidFill>
                  <a:schemeClr val="tx1"/>
                </a:solidFill>
              </a:rPr>
              <a:t>iš baudų ir konfiskuoto </a:t>
            </a:r>
            <a:r>
              <a:rPr lang="lt-LT" sz="1050" b="1" dirty="0" smtClean="0">
                <a:solidFill>
                  <a:schemeClr val="tx1"/>
                </a:solidFill>
              </a:rPr>
              <a:t>turto</a:t>
            </a:r>
          </a:p>
          <a:p>
            <a:pPr algn="just"/>
            <a:r>
              <a:rPr lang="lt-LT" sz="1050" b="1" dirty="0">
                <a:solidFill>
                  <a:schemeClr val="tx1"/>
                </a:solidFill>
              </a:rPr>
              <a:t>—</a:t>
            </a:r>
            <a:r>
              <a:rPr lang="lt-LT" sz="1050" b="1" dirty="0" smtClean="0">
                <a:solidFill>
                  <a:schemeClr val="tx1"/>
                </a:solidFill>
              </a:rPr>
              <a:t> kitos neišvardintos pajamos</a:t>
            </a:r>
            <a:r>
              <a:rPr lang="lt-LT" sz="1050" b="1" dirty="0">
                <a:solidFill>
                  <a:schemeClr val="tx1"/>
                </a:solidFill>
              </a:rPr>
              <a:t>, materialiojo ir nematerialiojo turto realizavimo </a:t>
            </a:r>
            <a:r>
              <a:rPr lang="lt-LT" sz="1050" b="1" dirty="0" smtClean="0">
                <a:solidFill>
                  <a:schemeClr val="tx1"/>
                </a:solidFill>
              </a:rPr>
              <a:t>pajamos</a:t>
            </a:r>
          </a:p>
          <a:p>
            <a:pPr algn="just"/>
            <a:r>
              <a:rPr lang="lt-LT" sz="1050" b="1" dirty="0" smtClean="0">
                <a:solidFill>
                  <a:schemeClr val="tx1"/>
                </a:solidFill>
              </a:rPr>
              <a:t>— biudžetinių </a:t>
            </a:r>
            <a:r>
              <a:rPr lang="lt-LT" sz="1050" b="1" dirty="0">
                <a:solidFill>
                  <a:schemeClr val="tx1"/>
                </a:solidFill>
              </a:rPr>
              <a:t>įstaigų </a:t>
            </a:r>
            <a:r>
              <a:rPr lang="lt-LT" sz="1050" b="1" dirty="0" smtClean="0">
                <a:solidFill>
                  <a:schemeClr val="tx1"/>
                </a:solidFill>
              </a:rPr>
              <a:t>pajamos </a:t>
            </a:r>
            <a:r>
              <a:rPr lang="lt-LT" sz="1050" b="1" dirty="0">
                <a:solidFill>
                  <a:schemeClr val="tx1"/>
                </a:solidFill>
              </a:rPr>
              <a:t>už prekes ir </a:t>
            </a:r>
            <a:r>
              <a:rPr lang="lt-LT" sz="1050" b="1" dirty="0" smtClean="0">
                <a:solidFill>
                  <a:schemeClr val="tx1"/>
                </a:solidFill>
              </a:rPr>
              <a:t>paslaugas</a:t>
            </a:r>
            <a:endParaRPr lang="lt-LT" sz="1050" b="1" dirty="0">
              <a:solidFill>
                <a:schemeClr val="tx1"/>
              </a:solidFill>
            </a:endParaRPr>
          </a:p>
        </p:txBody>
      </p:sp>
      <p:sp>
        <p:nvSpPr>
          <p:cNvPr id="17" name="Right Arrow 63"/>
          <p:cNvSpPr/>
          <p:nvPr/>
        </p:nvSpPr>
        <p:spPr>
          <a:xfrm>
            <a:off x="5275039" y="3204128"/>
            <a:ext cx="395848" cy="188117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18" name="Rounded Rectangle 48"/>
          <p:cNvSpPr/>
          <p:nvPr/>
        </p:nvSpPr>
        <p:spPr>
          <a:xfrm>
            <a:off x="232069" y="1189674"/>
            <a:ext cx="4860000" cy="640863"/>
          </a:xfrm>
          <a:prstGeom prst="roundRect">
            <a:avLst>
              <a:gd name="adj" fmla="val 347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lt-LT" sz="1050" b="1" dirty="0">
                <a:solidFill>
                  <a:schemeClr val="tx1"/>
                </a:solidFill>
              </a:rPr>
              <a:t>įstaigoms, kurių vadovai yra asignavimų valdytojai, </a:t>
            </a:r>
            <a:r>
              <a:rPr lang="lt-LT" sz="1050" b="1" dirty="0" smtClean="0">
                <a:solidFill>
                  <a:schemeClr val="tx1"/>
                </a:solidFill>
              </a:rPr>
              <a:t>informaciją</a:t>
            </a:r>
            <a:r>
              <a:rPr lang="lt-LT" sz="1050" b="1" dirty="0">
                <a:solidFill>
                  <a:schemeClr val="tx1"/>
                </a:solidFill>
              </a:rPr>
              <a:t>, reikalingą apskaičiuoti asignavimų poreikiui </a:t>
            </a:r>
            <a:r>
              <a:rPr lang="lt-LT" sz="1050" b="1" dirty="0" smtClean="0">
                <a:solidFill>
                  <a:schemeClr val="tx1"/>
                </a:solidFill>
              </a:rPr>
              <a:t>specialioms </a:t>
            </a:r>
            <a:r>
              <a:rPr lang="lt-LT" sz="1050" b="1" dirty="0">
                <a:solidFill>
                  <a:schemeClr val="tx1"/>
                </a:solidFill>
              </a:rPr>
              <a:t>tikslinėms dotacijoms </a:t>
            </a:r>
            <a:r>
              <a:rPr lang="lt-LT" sz="1050" b="1" dirty="0" smtClean="0">
                <a:solidFill>
                  <a:schemeClr val="tx1"/>
                </a:solidFill>
              </a:rPr>
              <a:t>pagal </a:t>
            </a:r>
            <a:r>
              <a:rPr lang="lt-LT" sz="1050" b="1" dirty="0">
                <a:solidFill>
                  <a:schemeClr val="tx1"/>
                </a:solidFill>
              </a:rPr>
              <a:t>konkrečią </a:t>
            </a:r>
            <a:r>
              <a:rPr lang="lt-LT" sz="1050" b="1" dirty="0" smtClean="0">
                <a:solidFill>
                  <a:schemeClr val="tx1"/>
                </a:solidFill>
              </a:rPr>
              <a:t>paskirtį, pvz. LR </a:t>
            </a:r>
            <a:r>
              <a:rPr lang="lt-LT" sz="1050" b="1" dirty="0">
                <a:solidFill>
                  <a:schemeClr val="tx1"/>
                </a:solidFill>
              </a:rPr>
              <a:t>švietimo ir mokslo </a:t>
            </a:r>
            <a:r>
              <a:rPr lang="lt-LT" sz="1050" b="1" dirty="0" smtClean="0">
                <a:solidFill>
                  <a:schemeClr val="tx1"/>
                </a:solidFill>
              </a:rPr>
              <a:t>ministerijai </a:t>
            </a:r>
            <a:r>
              <a:rPr lang="lt-LT" sz="1050" b="1" dirty="0">
                <a:solidFill>
                  <a:schemeClr val="tx1"/>
                </a:solidFill>
              </a:rPr>
              <a:t>informaciją apie mokinių </a:t>
            </a:r>
            <a:r>
              <a:rPr lang="lt-LT" sz="1050" b="1" dirty="0" smtClean="0">
                <a:solidFill>
                  <a:schemeClr val="tx1"/>
                </a:solidFill>
              </a:rPr>
              <a:t>skaičių 2019 m.</a:t>
            </a:r>
            <a:endParaRPr lang="lt-LT" sz="1050" b="1" dirty="0">
              <a:solidFill>
                <a:schemeClr val="tx1"/>
              </a:solidFill>
            </a:endParaRPr>
          </a:p>
        </p:txBody>
      </p:sp>
      <p:sp>
        <p:nvSpPr>
          <p:cNvPr id="19" name="Rounded Rectangle 48"/>
          <p:cNvSpPr/>
          <p:nvPr/>
        </p:nvSpPr>
        <p:spPr>
          <a:xfrm>
            <a:off x="5757917" y="1012805"/>
            <a:ext cx="1607806" cy="1039457"/>
          </a:xfrm>
          <a:prstGeom prst="roundRect">
            <a:avLst>
              <a:gd name="adj" fmla="val 3476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lt-LT" sz="1400" b="1" dirty="0"/>
              <a:t>Į</a:t>
            </a:r>
            <a:r>
              <a:rPr lang="lt-LT" sz="1400" b="1" dirty="0" smtClean="0"/>
              <a:t>staigos</a:t>
            </a:r>
            <a:r>
              <a:rPr lang="lt-LT" sz="1400" b="1" dirty="0"/>
              <a:t>, kurių vadovai yra asignavimų valdytojai</a:t>
            </a:r>
            <a:endParaRPr lang="lt-LT" sz="1400" b="1" dirty="0">
              <a:solidFill>
                <a:schemeClr val="bg1"/>
              </a:solidFill>
            </a:endParaRPr>
          </a:p>
        </p:txBody>
      </p:sp>
      <p:sp>
        <p:nvSpPr>
          <p:cNvPr id="20" name="Right Arrow 63"/>
          <p:cNvSpPr/>
          <p:nvPr/>
        </p:nvSpPr>
        <p:spPr>
          <a:xfrm>
            <a:off x="5272069" y="1480924"/>
            <a:ext cx="395848" cy="188117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21" name="Right Arrow 63"/>
          <p:cNvSpPr/>
          <p:nvPr/>
        </p:nvSpPr>
        <p:spPr>
          <a:xfrm rot="5400000">
            <a:off x="6363895" y="2212667"/>
            <a:ext cx="395848" cy="188117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22" name="Right Arrow 63"/>
          <p:cNvSpPr/>
          <p:nvPr/>
        </p:nvSpPr>
        <p:spPr>
          <a:xfrm rot="5400000">
            <a:off x="3838181" y="4970441"/>
            <a:ext cx="395848" cy="188117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23" name="Rounded Rectangle 48"/>
          <p:cNvSpPr/>
          <p:nvPr/>
        </p:nvSpPr>
        <p:spPr>
          <a:xfrm>
            <a:off x="229397" y="4652638"/>
            <a:ext cx="4860000" cy="242803"/>
          </a:xfrm>
          <a:prstGeom prst="roundRect">
            <a:avLst>
              <a:gd name="adj" fmla="val 3476"/>
            </a:avLst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lt-LT" sz="1050" b="1" dirty="0" smtClean="0">
                <a:solidFill>
                  <a:schemeClr val="tx1"/>
                </a:solidFill>
              </a:rPr>
              <a:t>pajamos iš nekilnojamojo turto, žemės ir paveldimo turto mokesčių</a:t>
            </a:r>
            <a:endParaRPr lang="lt-LT" sz="1050" b="1" dirty="0">
              <a:solidFill>
                <a:schemeClr val="tx1"/>
              </a:solidFill>
            </a:endParaRPr>
          </a:p>
        </p:txBody>
      </p:sp>
      <p:sp>
        <p:nvSpPr>
          <p:cNvPr id="25" name="Right Arrow 63"/>
          <p:cNvSpPr/>
          <p:nvPr/>
        </p:nvSpPr>
        <p:spPr>
          <a:xfrm rot="5400000">
            <a:off x="6333568" y="3723216"/>
            <a:ext cx="395848" cy="188117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26" name="Rounded Rectangle 59"/>
          <p:cNvSpPr/>
          <p:nvPr/>
        </p:nvSpPr>
        <p:spPr>
          <a:xfrm>
            <a:off x="5730426" y="4079051"/>
            <a:ext cx="1281453" cy="661338"/>
          </a:xfrm>
          <a:prstGeom prst="roundRect">
            <a:avLst>
              <a:gd name="adj" fmla="val 10179"/>
            </a:avLst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lt-LT" sz="1200" b="1" dirty="0" smtClean="0">
                <a:solidFill>
                  <a:schemeClr val="tx1"/>
                </a:solidFill>
              </a:rPr>
              <a:t>2019 m. prognozuojamos pajamos iš GPM</a:t>
            </a:r>
            <a:endParaRPr lang="lt-LT" sz="12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48"/>
          <p:cNvSpPr/>
          <p:nvPr/>
        </p:nvSpPr>
        <p:spPr>
          <a:xfrm>
            <a:off x="3385972" y="5413140"/>
            <a:ext cx="4860000" cy="737052"/>
          </a:xfrm>
          <a:prstGeom prst="roundRect">
            <a:avLst>
              <a:gd name="adj" fmla="val 3476"/>
            </a:avLst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050" b="1" dirty="0" smtClean="0">
                <a:solidFill>
                  <a:schemeClr val="tx1"/>
                </a:solidFill>
              </a:rPr>
              <a:t>pajamos iš nekilnojamojo turto, žemės ir paveldimo turto mokesčių, savivaldybių administracijų prognozės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050" b="1" dirty="0" smtClean="0">
                <a:solidFill>
                  <a:schemeClr val="tx1"/>
                </a:solidFill>
              </a:rPr>
              <a:t>2019 m. FM prognozuojamos pajamos iš GPM, paskirstytos pagal Gyventojų registro duomenis apie deklaruotą gyvenamąją vietą</a:t>
            </a:r>
            <a:endParaRPr lang="lt-LT" sz="1050" b="1" dirty="0">
              <a:solidFill>
                <a:schemeClr val="tx1"/>
              </a:solidFill>
            </a:endParaRPr>
          </a:p>
        </p:txBody>
      </p:sp>
      <p:sp>
        <p:nvSpPr>
          <p:cNvPr id="32" name="Right Arrow 63"/>
          <p:cNvSpPr/>
          <p:nvPr/>
        </p:nvSpPr>
        <p:spPr>
          <a:xfrm rot="5400000">
            <a:off x="6281754" y="4861924"/>
            <a:ext cx="395848" cy="188117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34" name="Right Arrow 63"/>
          <p:cNvSpPr/>
          <p:nvPr/>
        </p:nvSpPr>
        <p:spPr>
          <a:xfrm rot="16200000">
            <a:off x="6168871" y="4350661"/>
            <a:ext cx="1933142" cy="191816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35" name="Right Arrow 63"/>
          <p:cNvSpPr/>
          <p:nvPr/>
        </p:nvSpPr>
        <p:spPr>
          <a:xfrm>
            <a:off x="7323426" y="3004371"/>
            <a:ext cx="395848" cy="188117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36" name="Rounded Rectangle 59"/>
          <p:cNvSpPr/>
          <p:nvPr/>
        </p:nvSpPr>
        <p:spPr>
          <a:xfrm>
            <a:off x="5850654" y="2783643"/>
            <a:ext cx="1422330" cy="331997"/>
          </a:xfrm>
          <a:prstGeom prst="roundRect">
            <a:avLst>
              <a:gd name="adj" fmla="val 10179"/>
            </a:avLst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lt-LT" sz="1100" b="1" dirty="0" smtClean="0">
                <a:solidFill>
                  <a:schemeClr val="tx1"/>
                </a:solidFill>
              </a:rPr>
              <a:t>dalys į VB ir SB</a:t>
            </a:r>
            <a:endParaRPr lang="lt-LT" sz="1100" b="1" dirty="0">
              <a:solidFill>
                <a:schemeClr val="tx1"/>
              </a:solidFill>
            </a:endParaRPr>
          </a:p>
        </p:txBody>
      </p:sp>
      <p:sp>
        <p:nvSpPr>
          <p:cNvPr id="37" name="Rounded Rectangle 48"/>
          <p:cNvSpPr/>
          <p:nvPr/>
        </p:nvSpPr>
        <p:spPr>
          <a:xfrm>
            <a:off x="7719274" y="2466873"/>
            <a:ext cx="1206355" cy="1336803"/>
          </a:xfrm>
          <a:prstGeom prst="roundRect">
            <a:avLst>
              <a:gd name="adj" fmla="val 3476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lt-LT" b="1" dirty="0" smtClean="0">
                <a:solidFill>
                  <a:schemeClr val="bg1"/>
                </a:solidFill>
              </a:rPr>
              <a:t>LRV</a:t>
            </a:r>
          </a:p>
          <a:p>
            <a:pPr algn="ctr"/>
            <a:r>
              <a:rPr lang="lt-LT" b="1" dirty="0" smtClean="0">
                <a:solidFill>
                  <a:schemeClr val="bg1"/>
                </a:solidFill>
              </a:rPr>
              <a:t>LR Seimas</a:t>
            </a:r>
            <a:endParaRPr lang="lt-LT" b="1" dirty="0">
              <a:solidFill>
                <a:schemeClr val="bg1"/>
              </a:solidFill>
            </a:endParaRPr>
          </a:p>
        </p:txBody>
      </p:sp>
      <p:sp>
        <p:nvSpPr>
          <p:cNvPr id="24" name="Right Arrow 63"/>
          <p:cNvSpPr/>
          <p:nvPr/>
        </p:nvSpPr>
        <p:spPr>
          <a:xfrm rot="10800000">
            <a:off x="7344575" y="3379207"/>
            <a:ext cx="395848" cy="188117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31" name="Rounded Rectangle 48"/>
          <p:cNvSpPr/>
          <p:nvPr/>
        </p:nvSpPr>
        <p:spPr>
          <a:xfrm>
            <a:off x="7474567" y="1012806"/>
            <a:ext cx="1607806" cy="656236"/>
          </a:xfrm>
          <a:prstGeom prst="roundRect">
            <a:avLst>
              <a:gd name="adj" fmla="val 3476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lt-LT" sz="1400" b="1" dirty="0" smtClean="0">
                <a:solidFill>
                  <a:schemeClr val="bg1"/>
                </a:solidFill>
              </a:rPr>
              <a:t>Lietuvos savivaldybių asociacija</a:t>
            </a:r>
            <a:endParaRPr lang="lt-LT" sz="1400" b="1" dirty="0">
              <a:solidFill>
                <a:schemeClr val="bg1"/>
              </a:solidFill>
            </a:endParaRPr>
          </a:p>
        </p:txBody>
      </p:sp>
      <p:sp>
        <p:nvSpPr>
          <p:cNvPr id="33" name="Rounded Rectangle 59"/>
          <p:cNvSpPr/>
          <p:nvPr/>
        </p:nvSpPr>
        <p:spPr>
          <a:xfrm>
            <a:off x="7611286" y="1898575"/>
            <a:ext cx="1422330" cy="325298"/>
          </a:xfrm>
          <a:prstGeom prst="roundRect">
            <a:avLst>
              <a:gd name="adj" fmla="val 10179"/>
            </a:avLst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lt-LT" sz="1050" b="1" dirty="0">
                <a:solidFill>
                  <a:schemeClr val="tx1"/>
                </a:solidFill>
              </a:rPr>
              <a:t>p</a:t>
            </a:r>
            <a:r>
              <a:rPr lang="lt-LT" sz="1050" b="1" dirty="0" smtClean="0">
                <a:solidFill>
                  <a:schemeClr val="tx1"/>
                </a:solidFill>
              </a:rPr>
              <a:t>astovioji ir kintamoji GPM dalys</a:t>
            </a:r>
            <a:endParaRPr lang="lt-LT" sz="1050" b="1" dirty="0">
              <a:solidFill>
                <a:schemeClr val="tx1"/>
              </a:solidFill>
            </a:endParaRPr>
          </a:p>
        </p:txBody>
      </p:sp>
      <p:sp>
        <p:nvSpPr>
          <p:cNvPr id="38" name="Right Arrow 63"/>
          <p:cNvSpPr/>
          <p:nvPr/>
        </p:nvSpPr>
        <p:spPr>
          <a:xfrm rot="5400000">
            <a:off x="8165948" y="1691269"/>
            <a:ext cx="278450" cy="151560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39" name="Right Arrow 63"/>
          <p:cNvSpPr/>
          <p:nvPr/>
        </p:nvSpPr>
        <p:spPr>
          <a:xfrm rot="16200000">
            <a:off x="8196747" y="2281557"/>
            <a:ext cx="278450" cy="151560"/>
          </a:xfrm>
          <a:prstGeom prst="rightArrow">
            <a:avLst>
              <a:gd name="adj1" fmla="val 50000"/>
              <a:gd name="adj2" fmla="val 110566"/>
            </a:avLst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lt-LT" b="1" i="1" dirty="0">
              <a:solidFill>
                <a:schemeClr val="tx1"/>
              </a:solidFill>
            </a:endParaRPr>
          </a:p>
        </p:txBody>
      </p:sp>
      <p:sp>
        <p:nvSpPr>
          <p:cNvPr id="41" name="Rounded Rectangle 59"/>
          <p:cNvSpPr/>
          <p:nvPr/>
        </p:nvSpPr>
        <p:spPr>
          <a:xfrm>
            <a:off x="5850654" y="3125591"/>
            <a:ext cx="1422330" cy="372068"/>
          </a:xfrm>
          <a:prstGeom prst="roundRect">
            <a:avLst>
              <a:gd name="adj" fmla="val 10179"/>
            </a:avLst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lt-LT" sz="1050" b="1" dirty="0" smtClean="0">
                <a:solidFill>
                  <a:schemeClr val="tx1"/>
                </a:solidFill>
              </a:rPr>
              <a:t>apskaičiuotos </a:t>
            </a:r>
          </a:p>
          <a:p>
            <a:pPr algn="ctr"/>
            <a:r>
              <a:rPr lang="lt-LT" sz="1050" b="1" dirty="0" smtClean="0">
                <a:solidFill>
                  <a:schemeClr val="tx1"/>
                </a:solidFill>
              </a:rPr>
              <a:t>dalys į kiekvienos SB</a:t>
            </a:r>
            <a:endParaRPr lang="lt-LT" sz="105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66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4786632" y="791792"/>
            <a:ext cx="4061983" cy="896182"/>
          </a:xfrm>
        </p:spPr>
        <p:txBody>
          <a:bodyPr/>
          <a:lstStyle/>
          <a:p>
            <a:r>
              <a:rPr lang="lt-LT" sz="1400" b="1" dirty="0" smtClean="0"/>
              <a:t>2019-2021 </a:t>
            </a:r>
            <a:r>
              <a:rPr lang="lt-LT" sz="1400" b="1" dirty="0"/>
              <a:t>m. gyventojų pajamų mokesčio paskirstymas į savivaldybių biudžetus, </a:t>
            </a:r>
            <a:r>
              <a:rPr lang="lt-LT" sz="1400" b="1" dirty="0" smtClean="0"/>
              <a:t>tūkst</a:t>
            </a:r>
            <a:r>
              <a:rPr lang="lt-LT" sz="1400" b="1" dirty="0"/>
              <a:t>. eurų</a:t>
            </a:r>
          </a:p>
        </p:txBody>
      </p:sp>
      <p:sp>
        <p:nvSpPr>
          <p:cNvPr id="4" name="Pavadinimas 1"/>
          <p:cNvSpPr txBox="1">
            <a:spLocks/>
          </p:cNvSpPr>
          <p:nvPr/>
        </p:nvSpPr>
        <p:spPr>
          <a:xfrm>
            <a:off x="248627" y="0"/>
            <a:ext cx="8640000" cy="79179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 anchorCtr="0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1600" b="1" dirty="0" smtClean="0">
                <a:solidFill>
                  <a:schemeClr val="bg1"/>
                </a:solidFill>
                <a:latin typeface="+mn-lt"/>
              </a:rPr>
              <a:t>7. FM prognozuojamų GPM pajamų paskirstymas pagal savivaldybių biudžetus </a:t>
            </a:r>
          </a:p>
          <a:p>
            <a:r>
              <a:rPr lang="lt-LT" sz="1600" b="1" dirty="0" smtClean="0">
                <a:solidFill>
                  <a:schemeClr val="bg1"/>
                </a:solidFill>
                <a:latin typeface="+mn-lt"/>
              </a:rPr>
              <a:t>2019-2021 m. </a:t>
            </a:r>
            <a:endParaRPr lang="lt-LT" sz="800" b="1" dirty="0" smtClean="0">
              <a:solidFill>
                <a:schemeClr val="bg1"/>
              </a:solidFill>
              <a:latin typeface="+mn-lt"/>
            </a:endParaRPr>
          </a:p>
          <a:p>
            <a:r>
              <a:rPr lang="lt-LT" sz="1200" b="1" dirty="0" smtClean="0">
                <a:solidFill>
                  <a:schemeClr val="bg1"/>
                </a:solidFill>
                <a:latin typeface="+mn-lt"/>
              </a:rPr>
              <a:t>2018 m. rugsėjo 29 d. VMI rašto </a:t>
            </a:r>
            <a:r>
              <a:rPr lang="lt-LT" sz="1200" b="1" dirty="0">
                <a:solidFill>
                  <a:schemeClr val="bg1"/>
                </a:solidFill>
                <a:latin typeface="+mn-lt"/>
              </a:rPr>
              <a:t>Nr.(13.2-38 E) </a:t>
            </a:r>
            <a:r>
              <a:rPr lang="lt-LT" sz="1200" b="1" dirty="0" smtClean="0">
                <a:solidFill>
                  <a:schemeClr val="bg1"/>
                </a:solidFill>
                <a:latin typeface="+mn-lt"/>
              </a:rPr>
              <a:t>R-5384 „</a:t>
            </a:r>
            <a:r>
              <a:rPr lang="lt-LT" sz="1200" b="1" cap="all" dirty="0" smtClean="0">
                <a:solidFill>
                  <a:schemeClr val="bg1"/>
                </a:solidFill>
                <a:latin typeface="+mn-lt"/>
              </a:rPr>
              <a:t>DĖl </a:t>
            </a:r>
            <a:r>
              <a:rPr lang="lt-LT" sz="1200" b="1" cap="all" dirty="0">
                <a:solidFill>
                  <a:schemeClr val="bg1"/>
                </a:solidFill>
                <a:latin typeface="+mn-lt"/>
              </a:rPr>
              <a:t>2019—2021 METŲ GYVENTOJŲ PAJAMŲ MOKESČIO paskirstymo į SAVIVALDYBIŲ </a:t>
            </a:r>
            <a:r>
              <a:rPr lang="lt-LT" sz="1200" b="1" cap="all" dirty="0" smtClean="0">
                <a:solidFill>
                  <a:schemeClr val="bg1"/>
                </a:solidFill>
                <a:latin typeface="+mn-lt"/>
              </a:rPr>
              <a:t>BIUDŽETUS“ </a:t>
            </a:r>
            <a:r>
              <a:rPr lang="lt-LT" sz="1200" b="1" dirty="0" smtClean="0">
                <a:solidFill>
                  <a:schemeClr val="bg1"/>
                </a:solidFill>
                <a:latin typeface="+mn-lt"/>
              </a:rPr>
              <a:t>priedas</a:t>
            </a:r>
            <a:endParaRPr lang="lt-LT" sz="12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8" name="Paveikslėlis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595" y="1628360"/>
            <a:ext cx="4109013" cy="5061494"/>
          </a:xfrm>
          <a:prstGeom prst="rect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</p:pic>
      <p:sp>
        <p:nvSpPr>
          <p:cNvPr id="9" name="Antrinis pavadinimas 2"/>
          <p:cNvSpPr txBox="1">
            <a:spLocks/>
          </p:cNvSpPr>
          <p:nvPr/>
        </p:nvSpPr>
        <p:spPr>
          <a:xfrm>
            <a:off x="248627" y="791792"/>
            <a:ext cx="4538005" cy="825306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 sz="1350" b="1" dirty="0"/>
              <a:t>2017 </a:t>
            </a:r>
            <a:r>
              <a:rPr lang="lt-LT" sz="1350" b="1" dirty="0" smtClean="0"/>
              <a:t>m. </a:t>
            </a:r>
            <a:r>
              <a:rPr lang="lt-LT" sz="1350" b="1" dirty="0"/>
              <a:t>metinės A klasės išmokų, nuo jų išskaičiuoto ir sumokėto pajamų mokesčio deklaracijos (forma </a:t>
            </a:r>
            <a:r>
              <a:rPr lang="lt-LT" sz="1350" b="1" dirty="0" smtClean="0"/>
              <a:t>FR0573) darbuotojų </a:t>
            </a:r>
            <a:r>
              <a:rPr lang="lt-LT" sz="1350" b="1" dirty="0"/>
              <a:t>skaičiaus bei deklaruoto mokesčio duomenys, tūkst. eurų</a:t>
            </a:r>
          </a:p>
        </p:txBody>
      </p:sp>
      <p:pic>
        <p:nvPicPr>
          <p:cNvPr id="7" name="Paveikslėlis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8616" y="1617098"/>
            <a:ext cx="4492722" cy="5061494"/>
          </a:xfrm>
          <a:prstGeom prst="rect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25308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ačiakampis 3"/>
          <p:cNvSpPr/>
          <p:nvPr/>
        </p:nvSpPr>
        <p:spPr>
          <a:xfrm>
            <a:off x="325874" y="42816"/>
            <a:ext cx="8640000" cy="9233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lt-LT" b="1" dirty="0" smtClean="0">
                <a:solidFill>
                  <a:schemeClr val="bg1"/>
                </a:solidFill>
              </a:rPr>
              <a:t>8. Lietuvos Respublikos nenuolatinių gyventojų pajamų mokesčio įskaitymas į savivaldybių </a:t>
            </a:r>
            <a:r>
              <a:rPr lang="lt-LT" b="1" dirty="0">
                <a:solidFill>
                  <a:schemeClr val="bg1"/>
                </a:solidFill>
              </a:rPr>
              <a:t>biudžetus </a:t>
            </a:r>
            <a:endParaRPr lang="lt-LT" sz="800" b="1" dirty="0" smtClean="0">
              <a:solidFill>
                <a:schemeClr val="bg1"/>
              </a:solidFill>
            </a:endParaRPr>
          </a:p>
          <a:p>
            <a:pPr algn="ctr"/>
            <a:endParaRPr lang="lt-LT" b="1" dirty="0" smtClean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60061" y="1260574"/>
            <a:ext cx="4273200" cy="196977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</a:ln>
        </p:spPr>
        <p:txBody>
          <a:bodyPr wrap="square" rtlCol="0" anchor="ctr" anchorCtr="0">
            <a:spAutoFit/>
          </a:bodyPr>
          <a:lstStyle/>
          <a:p>
            <a:pPr algn="just"/>
            <a:endParaRPr lang="lt-LT" sz="1400" b="1" dirty="0" smtClean="0"/>
          </a:p>
          <a:p>
            <a:pPr algn="just"/>
            <a:r>
              <a:rPr lang="lt-LT" sz="1400" b="1" dirty="0" smtClean="0"/>
              <a:t>GPM, apskaičiuotas nuo nenuolatinio šalies gyventojo pajamų</a:t>
            </a:r>
            <a:r>
              <a:rPr lang="lt-LT" sz="1400" dirty="0" smtClean="0"/>
              <a:t>, </a:t>
            </a:r>
            <a:r>
              <a:rPr lang="lt-LT" sz="1400" b="1" dirty="0" smtClean="0"/>
              <a:t>neišskiriamas</a:t>
            </a:r>
            <a:r>
              <a:rPr lang="lt-LT" sz="1400" dirty="0" smtClean="0"/>
              <a:t>, o pagal bendrą </a:t>
            </a:r>
          </a:p>
          <a:p>
            <a:pPr algn="just"/>
            <a:r>
              <a:rPr lang="lt-LT" sz="1400" dirty="0" smtClean="0"/>
              <a:t>atitinkamų metų valstybės </a:t>
            </a:r>
            <a:r>
              <a:rPr lang="lt-LT" sz="1400" dirty="0"/>
              <a:t>biudžeto ir savivaldybių biudžetų finansinių rodiklių patvirtinimo įstatyme </a:t>
            </a:r>
            <a:r>
              <a:rPr lang="lt-LT" sz="1400" b="1" dirty="0"/>
              <a:t>nustatytą mokesčio </a:t>
            </a:r>
            <a:r>
              <a:rPr lang="lt-LT" sz="1400" b="1" dirty="0" smtClean="0"/>
              <a:t>paskirstymo tvarką,</a:t>
            </a:r>
          </a:p>
          <a:p>
            <a:pPr algn="just"/>
            <a:r>
              <a:rPr lang="lt-LT" sz="1400" b="1" dirty="0" smtClean="0"/>
              <a:t>                         paskirstomas </a:t>
            </a:r>
          </a:p>
          <a:p>
            <a:pPr algn="just"/>
            <a:r>
              <a:rPr lang="lt-LT" sz="1400" b="1" dirty="0"/>
              <a:t> </a:t>
            </a:r>
            <a:r>
              <a:rPr lang="lt-LT" sz="1400" b="1" dirty="0" smtClean="0"/>
              <a:t>      į VB ir atitinkamos savivaldybės SB </a:t>
            </a:r>
          </a:p>
          <a:p>
            <a:pPr algn="just"/>
            <a:endParaRPr lang="lt-LT" sz="1000" dirty="0"/>
          </a:p>
        </p:txBody>
      </p:sp>
      <p:sp>
        <p:nvSpPr>
          <p:cNvPr id="19" name="Stačiakampis 18"/>
          <p:cNvSpPr/>
          <p:nvPr/>
        </p:nvSpPr>
        <p:spPr>
          <a:xfrm>
            <a:off x="341292" y="1347418"/>
            <a:ext cx="4304582" cy="5289096"/>
          </a:xfrm>
          <a:prstGeom prst="rect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txBody>
          <a:bodyPr anchor="ctr" anchorCtr="0"/>
          <a:lstStyle/>
          <a:p>
            <a:pPr lvl="0" algn="just"/>
            <a:r>
              <a:rPr lang="lt-LT" sz="1400" dirty="0" smtClean="0"/>
              <a:t> </a:t>
            </a:r>
            <a:r>
              <a:rPr lang="lt-LT" sz="1400" b="1" dirty="0" smtClean="0"/>
              <a:t>GPM nuo individualios veiklos pajamų </a:t>
            </a:r>
            <a:r>
              <a:rPr lang="lt-LT" sz="1400" dirty="0" smtClean="0"/>
              <a:t>įskaitomas </a:t>
            </a:r>
            <a:r>
              <a:rPr lang="lt-LT" sz="1400" dirty="0"/>
              <a:t>į </a:t>
            </a:r>
            <a:r>
              <a:rPr lang="lt-LT" sz="1400" dirty="0" smtClean="0"/>
              <a:t>savivaldybės</a:t>
            </a:r>
            <a:r>
              <a:rPr lang="lt-LT" sz="1400" dirty="0"/>
              <a:t>, </a:t>
            </a:r>
            <a:r>
              <a:rPr lang="lt-LT" sz="1400" dirty="0" smtClean="0"/>
              <a:t>kurios </a:t>
            </a:r>
            <a:r>
              <a:rPr lang="lt-LT" sz="1400" b="1" dirty="0" smtClean="0"/>
              <a:t>teritorijoje deklaruota nenuolatinio šalies piliečio gyvenamoji vieta</a:t>
            </a:r>
            <a:r>
              <a:rPr lang="lt-LT" sz="1400" dirty="0" smtClean="0"/>
              <a:t>, biudžetą, jeigu </a:t>
            </a:r>
            <a:r>
              <a:rPr lang="lt-LT" sz="1400" dirty="0"/>
              <a:t>gyvenamosios vietos Lietuvoje nėra – į </a:t>
            </a:r>
            <a:r>
              <a:rPr lang="lt-LT" sz="1400" dirty="0" smtClean="0"/>
              <a:t>savivaldybės</a:t>
            </a:r>
            <a:r>
              <a:rPr lang="lt-LT" sz="1400" dirty="0"/>
              <a:t>, kurios teritorijoje </a:t>
            </a:r>
            <a:r>
              <a:rPr lang="lt-LT" sz="1400" b="1" dirty="0" smtClean="0"/>
              <a:t>vykdoma veikla</a:t>
            </a:r>
            <a:r>
              <a:rPr lang="lt-LT" sz="1400" dirty="0" smtClean="0"/>
              <a:t>, biudžetą</a:t>
            </a:r>
          </a:p>
          <a:p>
            <a:pPr lvl="0" algn="just"/>
            <a:endParaRPr lang="lt-LT" sz="1000" dirty="0" smtClean="0"/>
          </a:p>
          <a:p>
            <a:pPr lvl="0" algn="just"/>
            <a:endParaRPr lang="lt-LT" sz="1000" dirty="0" smtClean="0"/>
          </a:p>
          <a:p>
            <a:pPr lvl="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t-LT" sz="1400" b="1" dirty="0"/>
              <a:t>GPM nuo </a:t>
            </a:r>
            <a:r>
              <a:rPr lang="lt-LT" sz="1400" b="1" dirty="0" smtClean="0"/>
              <a:t>su darbo santykiais susijusių pajamų </a:t>
            </a:r>
            <a:r>
              <a:rPr lang="lt-LT" sz="1400" dirty="0" smtClean="0"/>
              <a:t>įskaitomas </a:t>
            </a:r>
            <a:r>
              <a:rPr lang="lt-LT" sz="1400" dirty="0"/>
              <a:t>į </a:t>
            </a:r>
            <a:r>
              <a:rPr lang="lt-LT" sz="1400" dirty="0" smtClean="0"/>
              <a:t>savivaldybės</a:t>
            </a:r>
            <a:r>
              <a:rPr lang="lt-LT" sz="1400" dirty="0"/>
              <a:t>, </a:t>
            </a:r>
            <a:r>
              <a:rPr lang="lt-LT" sz="1400" dirty="0" smtClean="0"/>
              <a:t>kurios </a:t>
            </a:r>
            <a:r>
              <a:rPr lang="lt-LT" sz="1400" b="1" dirty="0" smtClean="0"/>
              <a:t>teritorijoje </a:t>
            </a:r>
            <a:r>
              <a:rPr lang="lt-LT" sz="1400" b="1" dirty="0"/>
              <a:t>deklaruota nenuolatinio šalies piliečio gyvenamoji vieta</a:t>
            </a:r>
            <a:r>
              <a:rPr lang="lt-LT" sz="1400" dirty="0" smtClean="0"/>
              <a:t>, biudžetą, </a:t>
            </a:r>
            <a:r>
              <a:rPr lang="lt-LT" sz="1400" dirty="0"/>
              <a:t>j</a:t>
            </a:r>
            <a:r>
              <a:rPr lang="lt-LT" sz="1400" dirty="0" smtClean="0"/>
              <a:t>eigu </a:t>
            </a:r>
            <a:r>
              <a:rPr lang="lt-LT" sz="1400" dirty="0"/>
              <a:t>gyvenamosios vietos </a:t>
            </a:r>
            <a:r>
              <a:rPr lang="lt-LT" sz="1400" dirty="0" smtClean="0"/>
              <a:t>nėra, </a:t>
            </a:r>
            <a:r>
              <a:rPr lang="lt-LT" sz="1400" dirty="0"/>
              <a:t>– į </a:t>
            </a:r>
            <a:r>
              <a:rPr lang="lt-LT" sz="1400" dirty="0" smtClean="0"/>
              <a:t>savivaldybės</a:t>
            </a:r>
            <a:r>
              <a:rPr lang="lt-LT" sz="1400" dirty="0"/>
              <a:t>, kurios </a:t>
            </a:r>
            <a:r>
              <a:rPr lang="lt-LT" sz="1400" b="1" dirty="0"/>
              <a:t>teritorijoje</a:t>
            </a:r>
            <a:r>
              <a:rPr lang="lt-LT" sz="1400" dirty="0"/>
              <a:t> </a:t>
            </a:r>
            <a:r>
              <a:rPr lang="lt-LT" sz="1400" b="1" dirty="0" smtClean="0"/>
              <a:t>įregistruota įmonė (MIA)</a:t>
            </a:r>
            <a:r>
              <a:rPr lang="lt-LT" sz="1400" dirty="0" smtClean="0"/>
              <a:t>, biudžetą</a:t>
            </a:r>
          </a:p>
          <a:p>
            <a:pPr lvl="0" algn="just">
              <a:spcBef>
                <a:spcPts val="600"/>
              </a:spcBef>
            </a:pPr>
            <a:endParaRPr lang="lt-LT" sz="1000" dirty="0" smtClean="0"/>
          </a:p>
          <a:p>
            <a:pPr lvl="0" algn="just">
              <a:spcBef>
                <a:spcPts val="600"/>
              </a:spcBef>
            </a:pPr>
            <a:endParaRPr lang="lt-LT" sz="1000" dirty="0" smtClean="0"/>
          </a:p>
          <a:p>
            <a:pPr lvl="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t-LT" sz="1400" b="1" dirty="0"/>
              <a:t>j</a:t>
            </a:r>
            <a:r>
              <a:rPr lang="lt-LT" sz="1400" b="1" dirty="0" smtClean="0"/>
              <a:t>eigu  nenustatoma savivaldybė</a:t>
            </a:r>
            <a:r>
              <a:rPr lang="lt-LT" sz="1400" dirty="0" smtClean="0"/>
              <a:t>, į kurios biudžetą turi būti įskaitomas GPM, apskaičiuotas nuo nenuolatinio šalies gyventojo gautų pajamų, tuomet mokestis </a:t>
            </a:r>
            <a:r>
              <a:rPr lang="lt-LT" sz="1400" b="1" dirty="0" smtClean="0"/>
              <a:t>įskaitomas </a:t>
            </a:r>
            <a:r>
              <a:rPr lang="lt-LT" sz="1400" b="1" dirty="0"/>
              <a:t>į valstybės </a:t>
            </a:r>
            <a:r>
              <a:rPr lang="lt-LT" sz="1400" b="1" dirty="0" smtClean="0"/>
              <a:t>biudžetą</a:t>
            </a:r>
            <a:endParaRPr lang="lt-LT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341292" y="898716"/>
            <a:ext cx="4241745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lt-LT" sz="1400" b="1" dirty="0" smtClean="0"/>
              <a:t>iki </a:t>
            </a:r>
            <a:r>
              <a:rPr lang="lt-LT" sz="1400" b="1" dirty="0"/>
              <a:t>2017 m</a:t>
            </a:r>
            <a:r>
              <a:rPr lang="lt-LT" sz="1400" b="1" dirty="0" smtClean="0"/>
              <a:t>. pagal GPM 38 str. </a:t>
            </a:r>
            <a:endParaRPr lang="lt-LT" sz="1400" b="1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4692461" y="898716"/>
            <a:ext cx="4240800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lt-LT" sz="1400" b="1" dirty="0" smtClean="0"/>
              <a:t>nuo </a:t>
            </a:r>
            <a:r>
              <a:rPr lang="lt-LT" sz="1400" b="1" dirty="0"/>
              <a:t>2017 m</a:t>
            </a:r>
            <a:r>
              <a:rPr lang="lt-LT" sz="1400" b="1" dirty="0" smtClean="0"/>
              <a:t>.  </a:t>
            </a:r>
            <a:endParaRPr lang="lt-LT" sz="1400" b="1" i="1" dirty="0"/>
          </a:p>
        </p:txBody>
      </p:sp>
      <p:sp>
        <p:nvSpPr>
          <p:cNvPr id="24" name="Rodyklė dešinėn 23"/>
          <p:cNvSpPr/>
          <p:nvPr/>
        </p:nvSpPr>
        <p:spPr>
          <a:xfrm rot="5400000">
            <a:off x="6674083" y="3089013"/>
            <a:ext cx="277547" cy="6931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25" name="Suapvalintas stačiakampis 24"/>
          <p:cNvSpPr/>
          <p:nvPr/>
        </p:nvSpPr>
        <p:spPr>
          <a:xfrm>
            <a:off x="4836000" y="3574386"/>
            <a:ext cx="3953715" cy="306212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b="1" dirty="0">
                <a:solidFill>
                  <a:schemeClr val="tx1"/>
                </a:solidFill>
              </a:rPr>
              <a:t>FM Biudžeto departamento Savivaldybių biudžeto skyriaus atstovai informavo, kad   Savivaldybių biudžetų pajamų nustatymo metodikos įstatymo 10 str</a:t>
            </a:r>
            <a:r>
              <a:rPr lang="lt-LT" sz="1600" b="1" dirty="0" smtClean="0">
                <a:solidFill>
                  <a:schemeClr val="tx1"/>
                </a:solidFill>
              </a:rPr>
              <a:t>.</a:t>
            </a:r>
            <a:r>
              <a:rPr lang="en-US" sz="1600" b="1" dirty="0" smtClean="0">
                <a:solidFill>
                  <a:schemeClr val="tx1"/>
                </a:solidFill>
              </a:rPr>
              <a:t>,  kuriame </a:t>
            </a:r>
            <a:r>
              <a:rPr lang="lt-LT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</a:rPr>
              <a:t>nustatyta GPM paskirstymo </a:t>
            </a:r>
            <a:r>
              <a:rPr lang="lt-LT" sz="1600" b="1" dirty="0" smtClean="0">
                <a:solidFill>
                  <a:schemeClr val="tx1"/>
                </a:solidFill>
              </a:rPr>
              <a:t>į</a:t>
            </a:r>
            <a:r>
              <a:rPr lang="en-US" sz="1600" b="1" dirty="0" smtClean="0">
                <a:solidFill>
                  <a:schemeClr val="tx1"/>
                </a:solidFill>
              </a:rPr>
              <a:t> savivaldybi</a:t>
            </a:r>
            <a:r>
              <a:rPr lang="lt-LT" sz="1600" b="1" dirty="0" smtClean="0">
                <a:solidFill>
                  <a:schemeClr val="tx1"/>
                </a:solidFill>
              </a:rPr>
              <a:t>ų</a:t>
            </a:r>
            <a:r>
              <a:rPr lang="en-US" sz="1600" b="1" dirty="0" smtClean="0">
                <a:solidFill>
                  <a:schemeClr val="tx1"/>
                </a:solidFill>
              </a:rPr>
              <a:t> biud</a:t>
            </a:r>
            <a:r>
              <a:rPr lang="lt-LT" sz="1600" b="1" dirty="0" smtClean="0">
                <a:solidFill>
                  <a:schemeClr val="tx1"/>
                </a:solidFill>
              </a:rPr>
              <a:t>ž</a:t>
            </a:r>
            <a:r>
              <a:rPr lang="en-US" sz="1600" b="1" dirty="0" smtClean="0">
                <a:solidFill>
                  <a:schemeClr val="tx1"/>
                </a:solidFill>
              </a:rPr>
              <a:t>etus</a:t>
            </a:r>
            <a:r>
              <a:rPr lang="lt-LT" sz="1600" b="1" dirty="0" smtClean="0">
                <a:solidFill>
                  <a:schemeClr val="tx1"/>
                </a:solidFill>
              </a:rPr>
              <a:t> tvarka pagal nuolatinių ir nenuolatinių gyventojų skaičių savivaldybėje, 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lt-LT" sz="1600" b="1" dirty="0" smtClean="0">
                <a:solidFill>
                  <a:schemeClr val="tx1"/>
                </a:solidFill>
              </a:rPr>
              <a:t>planuojama </a:t>
            </a:r>
            <a:r>
              <a:rPr lang="lt-LT" sz="1600" b="1" dirty="0">
                <a:solidFill>
                  <a:schemeClr val="tx1"/>
                </a:solidFill>
              </a:rPr>
              <a:t>keisti </a:t>
            </a:r>
            <a:r>
              <a:rPr lang="lt-LT" sz="1600" b="1" dirty="0" smtClean="0">
                <a:solidFill>
                  <a:schemeClr val="tx1"/>
                </a:solidFill>
              </a:rPr>
              <a:t>2019 m. rudenį </a:t>
            </a:r>
          </a:p>
        </p:txBody>
      </p:sp>
    </p:spTree>
    <p:extLst>
      <p:ext uri="{BB962C8B-B14F-4D97-AF65-F5344CB8AC3E}">
        <p14:creationId xmlns:p14="http://schemas.microsoft.com/office/powerpoint/2010/main" val="6450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„Office“ tema">
  <a:themeElements>
    <a:clrScheme name="VMI spalvų paletė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4984C"/>
      </a:accent1>
      <a:accent2>
        <a:srgbClr val="D7D3C7"/>
      </a:accent2>
      <a:accent3>
        <a:srgbClr val="00693C"/>
      </a:accent3>
      <a:accent4>
        <a:srgbClr val="61C250"/>
      </a:accent4>
      <a:accent5>
        <a:srgbClr val="B8B49F"/>
      </a:accent5>
      <a:accent6>
        <a:srgbClr val="70AD47"/>
      </a:accent6>
      <a:hlink>
        <a:srgbClr val="007D40"/>
      </a:hlink>
      <a:folHlink>
        <a:srgbClr val="954F72"/>
      </a:folHlink>
    </a:clrScheme>
    <a:fontScheme name="VMI šriftai">
      <a:majorFont>
        <a:latin typeface="Trebuchet MS"/>
        <a:ea typeface=""/>
        <a:cs typeface=""/>
      </a:majorFont>
      <a:minorFont>
        <a:latin typeface="PF Square Sans Pro Light"/>
        <a:ea typeface=""/>
        <a:cs typeface=""/>
      </a:minorFont>
    </a:fontScheme>
    <a:fmtScheme name="„Office“ 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teiktis1" id="{F54077CD-5655-4310-A501-F2F3660CF81F}" vid="{C9AE8D31-9067-48BD-B6A2-A36EEF51AC60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vmi-190301-powerpoint-prezentacijos-sablonas</Template>
  <TotalTime>3223</TotalTime>
  <Words>3847</Words>
  <Application>Microsoft Office PowerPoint</Application>
  <PresentationFormat>Demonstracija ekrane (4:3)</PresentationFormat>
  <Paragraphs>846</Paragraphs>
  <Slides>21</Slides>
  <Notes>15</Notes>
  <HiddenSlides>0</HiddenSlides>
  <MMClips>0</MMClips>
  <ScaleCrop>false</ScaleCrop>
  <HeadingPairs>
    <vt:vector size="6" baseType="variant">
      <vt:variant>
        <vt:lpstr>Naudojami šriftai</vt:lpstr>
      </vt:variant>
      <vt:variant>
        <vt:i4>7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21</vt:i4>
      </vt:variant>
    </vt:vector>
  </HeadingPairs>
  <TitlesOfParts>
    <vt:vector size="29" baseType="lpstr">
      <vt:lpstr>Arial</vt:lpstr>
      <vt:lpstr>Calibri</vt:lpstr>
      <vt:lpstr>PF Square Sans Pro Light</vt:lpstr>
      <vt:lpstr>PF Square Sans Pro Medium</vt:lpstr>
      <vt:lpstr>Times New Roman</vt:lpstr>
      <vt:lpstr>Trebuchet MS</vt:lpstr>
      <vt:lpstr>Wingdings</vt:lpstr>
      <vt:lpstr>„Office“ tema</vt:lpstr>
      <vt:lpstr>„PowerPoint“ pateiktis</vt:lpstr>
      <vt:lpstr>„PowerPoint“ pateiktis</vt:lpstr>
      <vt:lpstr>„PowerPoint“ pateiktis</vt:lpstr>
      <vt:lpstr>3. LR valstybės biudžeto ir savivaldybių biudžetų finansinių rodiklių patvirtinimo įstatyme  nustatyta tvarka iki 2017 m.   SB pajamas iš GPM sudarė: 1. mokesčio įmokų pervedimai iš VMI (priedas 7)                                               2. dotacijos iš valstybės biudžeto (priedai 4, 5, 6) </vt:lpstr>
      <vt:lpstr>„PowerPoint“ pateiktis</vt:lpstr>
      <vt:lpstr>„PowerPoint“ pateiktis</vt:lpstr>
      <vt:lpstr>6. GPM dalies į SB nustatymo schema</vt:lpstr>
      <vt:lpstr>„PowerPoint“ pateiktis</vt:lpstr>
      <vt:lpstr>„PowerPoint“ pateiktis</vt:lpstr>
      <vt:lpstr>„PowerPoint“ pateiktis</vt:lpstr>
      <vt:lpstr>10. GPM įmokų įskaitymo į savivaldybių biudžetus tvarka pagal GPMĮ 38 str.  (iki 2017 m. apskaičiuojamos mokesčio paskirstymo dalys arba proporcijos pagal darbuotojų nuolatinės buveinės savivaldybę)</vt:lpstr>
      <vt:lpstr>„PowerPoint“ pateiktis</vt:lpstr>
      <vt:lpstr>„PowerPoint“ pateiktis</vt:lpstr>
      <vt:lpstr>„PowerPoint“ pateiktis</vt:lpstr>
      <vt:lpstr>14. GPM paskirstymas savivaldybėms po perskaičiavimo  ( „šachmatų“ lentelė)</vt:lpstr>
      <vt:lpstr>„PowerPoint“ pateiktis</vt:lpstr>
      <vt:lpstr>16. GPM apmokestinimo bazė  (LR valstybinio socialinio draudimo įstatymo Nr. I-1336 2,4,7,8,10,23,25 ir 32 straipsnių pakeitimo įstatymo 9 str. nustatytas koeficientas 1,289, kuriuo iki įstatymo įsigaliojimo 2019 m. sausio 1 d. turi būti perskaičiuotas darbuotojo bruto darbo užmokestis) </vt:lpstr>
      <vt:lpstr>„PowerPoint“ pateiktis</vt:lpstr>
      <vt:lpstr>„PowerPoint“ pateiktis</vt:lpstr>
      <vt:lpstr>„PowerPoint“ pateiktis</vt:lpstr>
      <vt:lpstr>„PowerPoint“ pateiktis</vt:lpstr>
    </vt:vector>
  </TitlesOfParts>
  <Company>VMI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Donata Vosyliūtė</dc:creator>
  <cp:lastModifiedBy>Izolda Martusevičienė</cp:lastModifiedBy>
  <cp:revision>448</cp:revision>
  <cp:lastPrinted>2019-05-27T06:45:39Z</cp:lastPrinted>
  <dcterms:created xsi:type="dcterms:W3CDTF">2019-04-08T11:48:35Z</dcterms:created>
  <dcterms:modified xsi:type="dcterms:W3CDTF">2019-06-18T11:38:36Z</dcterms:modified>
</cp:coreProperties>
</file>