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1"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257" r:id="rId29"/>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
      <p:font typeface="Calibri Light" panose="020F0302020204030204" pitchFamily="34" charset="0"/>
      <p:regular r:id="rId38"/>
      <p:italic r:id="rId39"/>
    </p:embeddedFont>
  </p:embeddedFontLst>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4D1"/>
    <a:srgbClr val="00613E"/>
    <a:srgbClr val="566791"/>
    <a:srgbClr val="283044"/>
    <a:srgbClr val="206040"/>
    <a:srgbClr val="007D40"/>
    <a:srgbClr val="3B9C74"/>
    <a:srgbClr val="006A3C"/>
    <a:srgbClr val="1271B1"/>
    <a:srgbClr val="D2E2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70" d="100"/>
          <a:sy n="70" d="100"/>
        </p:scale>
        <p:origin x="4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FAC7B27D-92C3-4D46-909F-AB617E8B598A}" type="datetimeFigureOut">
              <a:rPr lang="lt-LT" smtClean="0"/>
              <a:t>2021-04-08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63346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FAC7B27D-92C3-4D46-909F-AB617E8B598A}" type="datetimeFigureOut">
              <a:rPr lang="lt-LT" smtClean="0"/>
              <a:t>2021-04-08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355511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FAC7B27D-92C3-4D46-909F-AB617E8B598A}" type="datetimeFigureOut">
              <a:rPr lang="lt-LT" smtClean="0"/>
              <a:t>2021-04-08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182526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FAC7B27D-92C3-4D46-909F-AB617E8B598A}" type="datetimeFigureOut">
              <a:rPr lang="lt-LT" smtClean="0"/>
              <a:t>2021-04-08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43922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FAC7B27D-92C3-4D46-909F-AB617E8B598A}" type="datetimeFigureOut">
              <a:rPr lang="lt-LT" smtClean="0"/>
              <a:t>2021-04-08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66789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FAC7B27D-92C3-4D46-909F-AB617E8B598A}" type="datetimeFigureOut">
              <a:rPr lang="lt-LT" smtClean="0"/>
              <a:t>2021-04-08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276093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FAC7B27D-92C3-4D46-909F-AB617E8B598A}" type="datetimeFigureOut">
              <a:rPr lang="lt-LT" smtClean="0"/>
              <a:t>2021-04-08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152279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FAC7B27D-92C3-4D46-909F-AB617E8B598A}" type="datetimeFigureOut">
              <a:rPr lang="lt-LT" smtClean="0"/>
              <a:t>2021-04-08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331265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FAC7B27D-92C3-4D46-909F-AB617E8B598A}" type="datetimeFigureOut">
              <a:rPr lang="lt-LT" smtClean="0"/>
              <a:t>2021-04-08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2559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FAC7B27D-92C3-4D46-909F-AB617E8B598A}" type="datetimeFigureOut">
              <a:rPr lang="lt-LT" smtClean="0"/>
              <a:t>2021-04-08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213640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FAC7B27D-92C3-4D46-909F-AB617E8B598A}" type="datetimeFigureOut">
              <a:rPr lang="lt-LT" smtClean="0"/>
              <a:t>2021-04-08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68D45DB-FB74-4B1A-9D7A-6F6DBAC92519}" type="slidenum">
              <a:rPr lang="lt-LT" smtClean="0"/>
              <a:t>‹#›</a:t>
            </a:fld>
            <a:endParaRPr lang="lt-LT"/>
          </a:p>
        </p:txBody>
      </p:sp>
    </p:spTree>
    <p:extLst>
      <p:ext uri="{BB962C8B-B14F-4D97-AF65-F5344CB8AC3E}">
        <p14:creationId xmlns:p14="http://schemas.microsoft.com/office/powerpoint/2010/main" val="21464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7B27D-92C3-4D46-909F-AB617E8B598A}" type="datetimeFigureOut">
              <a:rPr lang="lt-LT" smtClean="0"/>
              <a:t>2021-04-08</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D45DB-FB74-4B1A-9D7A-6F6DBAC92519}" type="slidenum">
              <a:rPr lang="lt-LT" smtClean="0"/>
              <a:t>‹#›</a:t>
            </a:fld>
            <a:endParaRPr lang="lt-LT"/>
          </a:p>
        </p:txBody>
      </p:sp>
    </p:spTree>
    <p:extLst>
      <p:ext uri="{BB962C8B-B14F-4D97-AF65-F5344CB8AC3E}">
        <p14:creationId xmlns:p14="http://schemas.microsoft.com/office/powerpoint/2010/main" val="407605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7A169EA-31D0-4460-983B-DFD2779AF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709" y="-1142"/>
            <a:ext cx="10283786" cy="6858000"/>
          </a:xfrm>
          <a:prstGeom prst="rect">
            <a:avLst/>
          </a:prstGeom>
        </p:spPr>
      </p:pic>
      <p:sp>
        <p:nvSpPr>
          <p:cNvPr id="9" name="Rectangle 8">
            <a:extLst>
              <a:ext uri="{FF2B5EF4-FFF2-40B4-BE49-F238E27FC236}">
                <a16:creationId xmlns:a16="http://schemas.microsoft.com/office/drawing/2014/main" xmlns="" id="{2FFDC527-97CE-4F04-A0D0-64EE88E87342}"/>
              </a:ext>
            </a:extLst>
          </p:cNvPr>
          <p:cNvSpPr/>
          <p:nvPr/>
        </p:nvSpPr>
        <p:spPr>
          <a:xfrm>
            <a:off x="0" y="0"/>
            <a:ext cx="4460905" cy="6861160"/>
          </a:xfrm>
          <a:prstGeom prst="rect">
            <a:avLst/>
          </a:prstGeom>
          <a:solidFill>
            <a:srgbClr val="006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1479" y="367484"/>
            <a:ext cx="3649417" cy="1323439"/>
          </a:xfrm>
          <a:prstGeom prst="rect">
            <a:avLst/>
          </a:prstGeom>
          <a:noFill/>
        </p:spPr>
        <p:txBody>
          <a:bodyPr wrap="square" rtlCol="0">
            <a:spAutoFit/>
          </a:bodyPr>
          <a:lstStyle/>
          <a:p>
            <a:r>
              <a:rPr lang="lt-LT" sz="4000" b="1" dirty="0">
                <a:solidFill>
                  <a:schemeClr val="bg1"/>
                </a:solidFill>
                <a:latin typeface="Trebuchet MS" panose="020B0603020202020204" pitchFamily="34" charset="0"/>
              </a:rPr>
              <a:t>Mokesčių sistema</a:t>
            </a:r>
          </a:p>
        </p:txBody>
      </p:sp>
      <p:pic>
        <p:nvPicPr>
          <p:cNvPr id="8" name="Picture 7">
            <a:extLst>
              <a:ext uri="{FF2B5EF4-FFF2-40B4-BE49-F238E27FC236}">
                <a16:creationId xmlns:a16="http://schemas.microsoft.com/office/drawing/2014/main" xmlns="" id="{DD7BE48E-0B85-46FE-91B8-20762EFB7D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2315" y="593952"/>
            <a:ext cx="1494062" cy="767948"/>
          </a:xfrm>
          <a:prstGeom prst="rect">
            <a:avLst/>
          </a:prstGeom>
        </p:spPr>
      </p:pic>
      <p:cxnSp>
        <p:nvCxnSpPr>
          <p:cNvPr id="13" name="Straight Connector 12">
            <a:extLst>
              <a:ext uri="{FF2B5EF4-FFF2-40B4-BE49-F238E27FC236}">
                <a16:creationId xmlns:a16="http://schemas.microsoft.com/office/drawing/2014/main" xmlns="" id="{9206F512-779D-4897-B18D-D26BD9B90D20}"/>
              </a:ext>
            </a:extLst>
          </p:cNvPr>
          <p:cNvCxnSpPr>
            <a:cxnSpLocks/>
          </p:cNvCxnSpPr>
          <p:nvPr/>
        </p:nvCxnSpPr>
        <p:spPr>
          <a:xfrm flipV="1">
            <a:off x="303304" y="529849"/>
            <a:ext cx="0" cy="579830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2830" y="1334156"/>
            <a:ext cx="9426337" cy="4806380"/>
          </a:xfrm>
          <a:prstGeom prst="rect">
            <a:avLst/>
          </a:prstGeom>
          <a:noFill/>
        </p:spPr>
        <p:txBody>
          <a:bodyPr wrap="square" rtlCol="0">
            <a:spAutoFit/>
          </a:bodyPr>
          <a:lstStyle/>
          <a:p>
            <a:r>
              <a:rPr lang="lt-LT" sz="2000" dirty="0">
                <a:latin typeface="Trebuchet MS" panose="020B0603020202020204" pitchFamily="34" charset="0"/>
              </a:rPr>
              <a:t>Metinė pajamų </a:t>
            </a:r>
            <a:r>
              <a:rPr lang="lt-LT" sz="2000" b="1" dirty="0">
                <a:latin typeface="Trebuchet MS" panose="020B0603020202020204" pitchFamily="34" charset="0"/>
              </a:rPr>
              <a:t>ne iš darbo santykių arba jų esmę atitinkančių santykių dalis</a:t>
            </a:r>
            <a:r>
              <a:rPr lang="lt-LT" sz="2000" dirty="0">
                <a:latin typeface="Trebuchet MS" panose="020B0603020202020204" pitchFamily="34" charset="0"/>
              </a:rPr>
              <a:t>, viršijanti 120 VDU dydžio sumą, taikomą apdraustųjų asmenų einamųjų metų valstybinio socialinio draudimo įmokų bazei skaičiuoti, apmokestinama taikant 20 procentų pajamų mokesčio tarifą. Jei neviršija, tuomet bus </a:t>
            </a:r>
            <a:r>
              <a:rPr lang="lt-LT" sz="2000" b="1" dirty="0">
                <a:latin typeface="Trebuchet MS" panose="020B0603020202020204" pitchFamily="34" charset="0"/>
              </a:rPr>
              <a:t>15 </a:t>
            </a:r>
            <a:r>
              <a:rPr lang="en-US" sz="2000" b="1" dirty="0">
                <a:latin typeface="Trebuchet MS" panose="020B0603020202020204" pitchFamily="34" charset="0"/>
              </a:rPr>
              <a:t>%</a:t>
            </a:r>
            <a:r>
              <a:rPr lang="lt-LT" sz="2000" dirty="0">
                <a:latin typeface="Trebuchet MS" panose="020B0603020202020204" pitchFamily="34" charset="0"/>
              </a:rPr>
              <a:t>:</a:t>
            </a:r>
          </a:p>
          <a:p>
            <a:endParaRPr lang="lt-LT" sz="2000" dirty="0">
              <a:latin typeface="Trebuchet MS" panose="020B0603020202020204" pitchFamily="34" charset="0"/>
            </a:endParaRPr>
          </a:p>
          <a:p>
            <a:pPr marL="342900" indent="-342900">
              <a:lnSpc>
                <a:spcPct val="150000"/>
              </a:lnSpc>
              <a:buFont typeface="Arial" panose="020B0604020202020204" pitchFamily="34" charset="0"/>
              <a:buChar char="•"/>
            </a:pPr>
            <a:r>
              <a:rPr lang="lt-LT" sz="2000" dirty="0">
                <a:latin typeface="Trebuchet MS" panose="020B0603020202020204" pitchFamily="34" charset="0"/>
              </a:rPr>
              <a:t>palūkanų</a:t>
            </a:r>
          </a:p>
          <a:p>
            <a:pPr marL="342900" indent="-342900">
              <a:lnSpc>
                <a:spcPct val="150000"/>
              </a:lnSpc>
              <a:buFont typeface="Arial" panose="020B0604020202020204" pitchFamily="34" charset="0"/>
              <a:buChar char="•"/>
            </a:pPr>
            <a:r>
              <a:rPr lang="lt-LT" sz="2000" dirty="0">
                <a:latin typeface="Trebuchet MS" panose="020B0603020202020204" pitchFamily="34" charset="0"/>
              </a:rPr>
              <a:t>autorinių atlyginimų ne iš darbdavio</a:t>
            </a:r>
          </a:p>
          <a:p>
            <a:pPr marL="342900" indent="-342900">
              <a:lnSpc>
                <a:spcPct val="150000"/>
              </a:lnSpc>
              <a:buFont typeface="Arial" panose="020B0604020202020204" pitchFamily="34" charset="0"/>
              <a:buChar char="•"/>
            </a:pPr>
            <a:r>
              <a:rPr lang="lt-LT" sz="2000" dirty="0">
                <a:latin typeface="Trebuchet MS" panose="020B0603020202020204" pitchFamily="34" charset="0"/>
              </a:rPr>
              <a:t>iš turto pardavimo  (kitokio perleidimo nuosavybėn)</a:t>
            </a:r>
          </a:p>
          <a:p>
            <a:pPr marL="342900" indent="-342900">
              <a:lnSpc>
                <a:spcPct val="150000"/>
              </a:lnSpc>
              <a:buFont typeface="Arial" panose="020B0604020202020204" pitchFamily="34" charset="0"/>
              <a:buChar char="•"/>
            </a:pPr>
            <a:r>
              <a:rPr lang="lt-LT" sz="2000" dirty="0">
                <a:latin typeface="Trebuchet MS" panose="020B0603020202020204" pitchFamily="34" charset="0"/>
              </a:rPr>
              <a:t>iš turto nuomos</a:t>
            </a:r>
          </a:p>
          <a:p>
            <a:pPr marL="342900" indent="-342900">
              <a:lnSpc>
                <a:spcPct val="150000"/>
              </a:lnSpc>
              <a:buFont typeface="Arial" panose="020B0604020202020204" pitchFamily="34" charset="0"/>
              <a:buChar char="•"/>
            </a:pPr>
            <a:r>
              <a:rPr lang="lt-LT" sz="2000" dirty="0">
                <a:latin typeface="Trebuchet MS" panose="020B0603020202020204" pitchFamily="34" charset="0"/>
              </a:rPr>
              <a:t>honorarų</a:t>
            </a:r>
          </a:p>
          <a:p>
            <a:pPr marL="342900" indent="-342900">
              <a:lnSpc>
                <a:spcPct val="150000"/>
              </a:lnSpc>
              <a:buFont typeface="Arial" panose="020B0604020202020204" pitchFamily="34" charset="0"/>
              <a:buChar char="•"/>
            </a:pPr>
            <a:r>
              <a:rPr lang="lt-LT" sz="2000" dirty="0">
                <a:latin typeface="Trebuchet MS" panose="020B0603020202020204" pitchFamily="34" charset="0"/>
              </a:rPr>
              <a:t>azartinių lošimų laimėjimų</a:t>
            </a:r>
          </a:p>
          <a:p>
            <a:pPr marL="342900" indent="-342900">
              <a:lnSpc>
                <a:spcPct val="150000"/>
              </a:lnSpc>
              <a:buFont typeface="Arial" panose="020B0604020202020204" pitchFamily="34" charset="0"/>
              <a:buChar char="•"/>
            </a:pPr>
            <a:r>
              <a:rPr lang="lt-LT" sz="2000" dirty="0">
                <a:latin typeface="Trebuchet MS" panose="020B0603020202020204" pitchFamily="34" charset="0"/>
              </a:rPr>
              <a:t>dovanų, prizų ne iš darbdavio , ir kt.</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Gyventojų pajamų mokestis</a:t>
            </a:r>
          </a:p>
        </p:txBody>
      </p:sp>
    </p:spTree>
    <p:extLst>
      <p:ext uri="{BB962C8B-B14F-4D97-AF65-F5344CB8AC3E}">
        <p14:creationId xmlns:p14="http://schemas.microsoft.com/office/powerpoint/2010/main" val="408279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799242"/>
            <a:ext cx="8631239" cy="1631216"/>
          </a:xfrm>
          <a:prstGeom prst="rect">
            <a:avLst/>
          </a:prstGeom>
          <a:noFill/>
        </p:spPr>
        <p:txBody>
          <a:bodyPr wrap="square" rtlCol="0">
            <a:spAutoFit/>
          </a:bodyPr>
          <a:lstStyle/>
          <a:p>
            <a:pPr marL="342900" indent="-342900">
              <a:buFont typeface="Wingdings" panose="05000000000000000000" pitchFamily="2" charset="2"/>
              <a:buChar char="§"/>
            </a:pPr>
            <a:r>
              <a:rPr lang="lt-LT" sz="2000" dirty="0">
                <a:latin typeface="Trebuchet MS" panose="020B0603020202020204" pitchFamily="34" charset="0"/>
              </a:rPr>
              <a:t>Pajamų mokesčio mokestinis laikotarpis sutampa su kalendoriniais metais</a:t>
            </a:r>
          </a:p>
          <a:p>
            <a:endParaRPr lang="lt-LT" sz="2000"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Pajamos pripažįstamos jų gavimo momentu, jeigu šiame straipsnyje nenustatyta kitaip</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Gyventojų pajamų mokestis</a:t>
            </a:r>
          </a:p>
        </p:txBody>
      </p:sp>
    </p:spTree>
    <p:extLst>
      <p:ext uri="{BB962C8B-B14F-4D97-AF65-F5344CB8AC3E}">
        <p14:creationId xmlns:p14="http://schemas.microsoft.com/office/powerpoint/2010/main" val="260815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623297"/>
            <a:ext cx="8631239" cy="1631216"/>
          </a:xfrm>
          <a:prstGeom prst="rect">
            <a:avLst/>
          </a:prstGeom>
          <a:noFill/>
        </p:spPr>
        <p:txBody>
          <a:bodyPr wrap="square" rtlCol="0">
            <a:spAutoFit/>
          </a:bodyPr>
          <a:lstStyle/>
          <a:p>
            <a:r>
              <a:rPr lang="lt-LT" sz="2000" b="1" u="sng" dirty="0">
                <a:latin typeface="Trebuchet MS" panose="020B0603020202020204" pitchFamily="34" charset="0"/>
              </a:rPr>
              <a:t>Pelno mokestį moka:</a:t>
            </a:r>
            <a:endParaRPr lang="en-US" sz="2000" b="1" u="sng" dirty="0">
              <a:latin typeface="Trebuchet MS" panose="020B0603020202020204" pitchFamily="34" charset="0"/>
            </a:endParaRPr>
          </a:p>
          <a:p>
            <a:endParaRPr lang="lt-LT" sz="2000" b="1" u="sng"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Lietuvos vienetas</a:t>
            </a:r>
            <a:endParaRPr lang="en-US" sz="2000" dirty="0">
              <a:latin typeface="Trebuchet MS" panose="020B0603020202020204" pitchFamily="34" charset="0"/>
            </a:endParaRPr>
          </a:p>
          <a:p>
            <a:endParaRPr lang="lt-LT" sz="2000"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užsienio vienetas</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Pelno mokestis</a:t>
            </a:r>
          </a:p>
        </p:txBody>
      </p:sp>
      <p:sp>
        <p:nvSpPr>
          <p:cNvPr id="6" name="TextBox 5">
            <a:extLst>
              <a:ext uri="{FF2B5EF4-FFF2-40B4-BE49-F238E27FC236}">
                <a16:creationId xmlns:a16="http://schemas.microsoft.com/office/drawing/2014/main" xmlns="" id="{A6B0953A-33EA-4F1A-85E7-57A1D9CA3701}"/>
              </a:ext>
            </a:extLst>
          </p:cNvPr>
          <p:cNvSpPr txBox="1"/>
          <p:nvPr/>
        </p:nvSpPr>
        <p:spPr>
          <a:xfrm>
            <a:off x="1780379" y="4049933"/>
            <a:ext cx="8631239" cy="1015663"/>
          </a:xfrm>
          <a:prstGeom prst="rect">
            <a:avLst/>
          </a:prstGeom>
          <a:noFill/>
        </p:spPr>
        <p:txBody>
          <a:bodyPr wrap="square" rtlCol="0">
            <a:spAutoFit/>
          </a:bodyPr>
          <a:lstStyle/>
          <a:p>
            <a:r>
              <a:rPr lang="lt-LT" sz="2000" dirty="0">
                <a:solidFill>
                  <a:srgbClr val="00B050"/>
                </a:solidFill>
                <a:latin typeface="Trebuchet MS" panose="020B0603020202020204" pitchFamily="34" charset="0"/>
              </a:rPr>
              <a:t>Lietuvos vieneto mokesčio bazė yra visos Lietuvos Respublikoje ir užsienio valstybėse uždirbtos pajamos, kurių šaltinis yra Lietuvos Respublikoje ir ne Lietuvos Respublikoje.</a:t>
            </a:r>
          </a:p>
        </p:txBody>
      </p:sp>
    </p:spTree>
    <p:extLst>
      <p:ext uri="{BB962C8B-B14F-4D97-AF65-F5344CB8AC3E}">
        <p14:creationId xmlns:p14="http://schemas.microsoft.com/office/powerpoint/2010/main" val="418210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0093" y="1748908"/>
            <a:ext cx="9351812" cy="3477875"/>
          </a:xfrm>
          <a:prstGeom prst="rect">
            <a:avLst/>
          </a:prstGeom>
          <a:noFill/>
        </p:spPr>
        <p:txBody>
          <a:bodyPr wrap="square" rtlCol="0">
            <a:spAutoFit/>
          </a:bodyPr>
          <a:lstStyle/>
          <a:p>
            <a:r>
              <a:rPr lang="lt-LT" sz="2000" b="1" u="sng" dirty="0">
                <a:latin typeface="Trebuchet MS" panose="020B0603020202020204" pitchFamily="34" charset="0"/>
              </a:rPr>
              <a:t>Užsienio vieneto mokesčio bazė yra:</a:t>
            </a:r>
          </a:p>
          <a:p>
            <a:endParaRPr lang="lt-LT" sz="2000" b="1"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užsienio vieneto per nuolatines buveines Lietuvos Respublikos teritorijoje vykdomos veiklos pajamos</a:t>
            </a:r>
          </a:p>
          <a:p>
            <a:pPr marL="342900" indent="-342900">
              <a:buFont typeface="Wingdings" panose="05000000000000000000" pitchFamily="2" charset="2"/>
              <a:buChar char="§"/>
            </a:pPr>
            <a:endParaRPr lang="lt-LT" sz="2000"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užsienio vieneto ne per nuolatines buveines Lietuvos teritorijoje gautos pajamos, kurių šaltinis yra Lietuvos Respublikoje (baigtinis sąrašas)</a:t>
            </a:r>
          </a:p>
          <a:p>
            <a:endParaRPr lang="en-US" sz="2000" dirty="0">
              <a:latin typeface="Trebuchet MS" panose="020B0603020202020204" pitchFamily="34" charset="0"/>
            </a:endParaRPr>
          </a:p>
          <a:p>
            <a:endParaRPr lang="en-US" sz="2000" dirty="0">
              <a:latin typeface="Trebuchet MS" panose="020B0603020202020204" pitchFamily="34" charset="0"/>
            </a:endParaRPr>
          </a:p>
          <a:p>
            <a:endParaRPr lang="lt-LT" sz="2000" dirty="0">
              <a:latin typeface="Trebuchet MS" panose="020B0603020202020204" pitchFamily="34" charset="0"/>
            </a:endParaRPr>
          </a:p>
          <a:p>
            <a:r>
              <a:rPr lang="lt-LT" sz="2000" dirty="0">
                <a:solidFill>
                  <a:srgbClr val="00B050"/>
                </a:solidFill>
                <a:latin typeface="Trebuchet MS" panose="020B0603020202020204" pitchFamily="34" charset="0"/>
              </a:rPr>
              <a:t>Visi sandoriai (pajamos ir sąnaudos) tarp vienetų turi būti tik rinkos kainomis.</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Pelno mokestis</a:t>
            </a:r>
          </a:p>
        </p:txBody>
      </p:sp>
    </p:spTree>
    <p:extLst>
      <p:ext uri="{BB962C8B-B14F-4D97-AF65-F5344CB8AC3E}">
        <p14:creationId xmlns:p14="http://schemas.microsoft.com/office/powerpoint/2010/main" val="409550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8816" y="1506505"/>
            <a:ext cx="9234366" cy="4093428"/>
          </a:xfrm>
          <a:prstGeom prst="rect">
            <a:avLst/>
          </a:prstGeom>
          <a:noFill/>
        </p:spPr>
        <p:txBody>
          <a:bodyPr wrap="square" rtlCol="0">
            <a:spAutoFit/>
          </a:bodyPr>
          <a:lstStyle/>
          <a:p>
            <a:pPr marL="342900" indent="-342900">
              <a:buFont typeface="Wingdings" panose="05000000000000000000" pitchFamily="2" charset="2"/>
              <a:buChar char="§"/>
            </a:pPr>
            <a:r>
              <a:rPr lang="lt-LT" sz="2000" dirty="0">
                <a:latin typeface="Trebuchet MS" panose="020B0603020202020204" pitchFamily="34" charset="0"/>
              </a:rPr>
              <a:t>Lietuvos vieneto, nuolatinių buveinių apmokestinamasis pelnas apmokestinamas </a:t>
            </a:r>
            <a:r>
              <a:rPr lang="lt-LT" sz="2000" dirty="0">
                <a:solidFill>
                  <a:srgbClr val="7B94D1"/>
                </a:solidFill>
                <a:latin typeface="Trebuchet MS" panose="020B0603020202020204" pitchFamily="34" charset="0"/>
              </a:rPr>
              <a:t>taikant </a:t>
            </a:r>
            <a:r>
              <a:rPr lang="lt-LT" sz="2000" b="1" dirty="0">
                <a:solidFill>
                  <a:srgbClr val="7B94D1"/>
                </a:solidFill>
                <a:latin typeface="Trebuchet MS" panose="020B0603020202020204" pitchFamily="34" charset="0"/>
              </a:rPr>
              <a:t>15 </a:t>
            </a:r>
            <a:r>
              <a:rPr lang="en-US" sz="2000" b="1" dirty="0">
                <a:solidFill>
                  <a:srgbClr val="7B94D1"/>
                </a:solidFill>
                <a:latin typeface="Trebuchet MS" panose="020B0603020202020204" pitchFamily="34" charset="0"/>
              </a:rPr>
              <a:t>%</a:t>
            </a:r>
            <a:r>
              <a:rPr lang="lt-LT" sz="2000" b="1" dirty="0">
                <a:solidFill>
                  <a:srgbClr val="7B94D1"/>
                </a:solidFill>
                <a:latin typeface="Trebuchet MS" panose="020B0603020202020204" pitchFamily="34" charset="0"/>
              </a:rPr>
              <a:t> </a:t>
            </a:r>
            <a:r>
              <a:rPr lang="lt-LT" sz="2000" dirty="0">
                <a:solidFill>
                  <a:srgbClr val="7B94D1"/>
                </a:solidFill>
                <a:latin typeface="Trebuchet MS" panose="020B0603020202020204" pitchFamily="34" charset="0"/>
              </a:rPr>
              <a:t>mokesčio tarifą</a:t>
            </a:r>
          </a:p>
          <a:p>
            <a:endParaRPr lang="lt-LT" sz="2000"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Vienetų, kuriuose vidutinis sąrašuose esančių darbuotojų skaičius neviršija 10 žmonių ir mokestinio laikotarpio pajamos neviršija 300 000 €, </a:t>
            </a:r>
            <a:r>
              <a:rPr lang="lt-LT" sz="2000" dirty="0">
                <a:solidFill>
                  <a:srgbClr val="7B94D1"/>
                </a:solidFill>
                <a:latin typeface="Trebuchet MS" panose="020B0603020202020204" pitchFamily="34" charset="0"/>
              </a:rPr>
              <a:t>pirmojo mokestinio laikotarpio apmokestinamasis pelnas apmokestinamas taikant </a:t>
            </a:r>
            <a:r>
              <a:rPr lang="lt-LT" sz="2000" b="1" dirty="0">
                <a:solidFill>
                  <a:srgbClr val="7B94D1"/>
                </a:solidFill>
                <a:latin typeface="Trebuchet MS" panose="020B0603020202020204" pitchFamily="34" charset="0"/>
              </a:rPr>
              <a:t>0 </a:t>
            </a:r>
            <a:r>
              <a:rPr lang="en-US" sz="2000" b="1" dirty="0">
                <a:solidFill>
                  <a:srgbClr val="7B94D1"/>
                </a:solidFill>
                <a:latin typeface="Trebuchet MS" panose="020B0603020202020204" pitchFamily="34" charset="0"/>
              </a:rPr>
              <a:t>%</a:t>
            </a:r>
            <a:r>
              <a:rPr lang="lt-LT" sz="2000" b="1" dirty="0">
                <a:solidFill>
                  <a:srgbClr val="7B94D1"/>
                </a:solidFill>
                <a:latin typeface="Trebuchet MS" panose="020B0603020202020204" pitchFamily="34" charset="0"/>
              </a:rPr>
              <a:t> </a:t>
            </a:r>
            <a:r>
              <a:rPr lang="lt-LT" sz="2000" dirty="0">
                <a:solidFill>
                  <a:srgbClr val="7B94D1"/>
                </a:solidFill>
                <a:latin typeface="Trebuchet MS" panose="020B0603020202020204" pitchFamily="34" charset="0"/>
              </a:rPr>
              <a:t>mokesčio tarifą, kitų mokestinių laikotarpių apmokestinamasis pelnas – taikant </a:t>
            </a:r>
            <a:r>
              <a:rPr lang="lt-LT" sz="2000" b="1" dirty="0">
                <a:solidFill>
                  <a:srgbClr val="7B94D1"/>
                </a:solidFill>
                <a:latin typeface="Trebuchet MS" panose="020B0603020202020204" pitchFamily="34" charset="0"/>
              </a:rPr>
              <a:t>5 </a:t>
            </a:r>
            <a:r>
              <a:rPr lang="en-US" sz="2000" b="1" dirty="0">
                <a:solidFill>
                  <a:srgbClr val="7B94D1"/>
                </a:solidFill>
                <a:latin typeface="Trebuchet MS" panose="020B0603020202020204" pitchFamily="34" charset="0"/>
              </a:rPr>
              <a:t>%</a:t>
            </a:r>
            <a:r>
              <a:rPr lang="lt-LT" sz="2000" b="1" dirty="0">
                <a:solidFill>
                  <a:srgbClr val="7B94D1"/>
                </a:solidFill>
                <a:latin typeface="Trebuchet MS" panose="020B0603020202020204" pitchFamily="34" charset="0"/>
              </a:rPr>
              <a:t> </a:t>
            </a:r>
            <a:r>
              <a:rPr lang="lt-LT" sz="2000" dirty="0">
                <a:solidFill>
                  <a:srgbClr val="7B94D1"/>
                </a:solidFill>
                <a:latin typeface="Trebuchet MS" panose="020B0603020202020204" pitchFamily="34" charset="0"/>
              </a:rPr>
              <a:t>mokesčio tarifą. </a:t>
            </a:r>
            <a:r>
              <a:rPr lang="lt-LT" sz="2000" dirty="0">
                <a:latin typeface="Trebuchet MS" panose="020B0603020202020204" pitchFamily="34" charset="0"/>
              </a:rPr>
              <a:t>Šioje dalyje nustatytas 0 </a:t>
            </a:r>
            <a:r>
              <a:rPr lang="en-US" sz="2000" dirty="0">
                <a:latin typeface="Trebuchet MS" panose="020B0603020202020204" pitchFamily="34" charset="0"/>
              </a:rPr>
              <a:t>%</a:t>
            </a:r>
            <a:r>
              <a:rPr lang="lt-LT" sz="2000" dirty="0">
                <a:latin typeface="Trebuchet MS" panose="020B0603020202020204" pitchFamily="34" charset="0"/>
              </a:rPr>
              <a:t> mokesčio tarifas taikomas tik tokiam vienetui, kurio dalyvis (dalyviai) yra fizinis asmuo (fiziniai asmenys), ir tik tuo atveju, kai per tris vienas po kito einančius mokestinius laikotarpius, įskaitant pirmąjį mokestinį laikotarpį, vieneto veikla nėra sustabdoma, vienetas nėra likviduojamas, reorganizuojamas ir vieneto akcijos (dalys, pajai) nėra perleidžiamos naujiems dalyviams</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Pelno mokestis</a:t>
            </a:r>
          </a:p>
        </p:txBody>
      </p:sp>
    </p:spTree>
    <p:extLst>
      <p:ext uri="{BB962C8B-B14F-4D97-AF65-F5344CB8AC3E}">
        <p14:creationId xmlns:p14="http://schemas.microsoft.com/office/powerpoint/2010/main" val="2098704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212013"/>
            <a:ext cx="8631239" cy="5016758"/>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Trebuchet MS" panose="020B0603020202020204" pitchFamily="34" charset="0"/>
              </a:rPr>
              <a:t>P</a:t>
            </a:r>
            <a:r>
              <a:rPr lang="lt-LT" sz="2000" dirty="0">
                <a:latin typeface="Trebuchet MS" panose="020B0603020202020204" pitchFamily="34" charset="0"/>
              </a:rPr>
              <a:t>ajamos iš paskirstytojo pelno apmokestinamos taikant </a:t>
            </a:r>
            <a:r>
              <a:rPr lang="lt-LT" sz="2000" b="1" dirty="0">
                <a:latin typeface="Trebuchet MS" panose="020B0603020202020204" pitchFamily="34" charset="0"/>
              </a:rPr>
              <a:t>15 </a:t>
            </a:r>
            <a:r>
              <a:rPr lang="en-US" sz="2000" b="1" dirty="0">
                <a:latin typeface="Trebuchet MS" panose="020B0603020202020204" pitchFamily="34" charset="0"/>
              </a:rPr>
              <a:t>%</a:t>
            </a:r>
            <a:r>
              <a:rPr lang="lt-LT" sz="2000" dirty="0">
                <a:latin typeface="Trebuchet MS" panose="020B0603020202020204" pitchFamily="34" charset="0"/>
              </a:rPr>
              <a:t> mokesčio tarifą</a:t>
            </a:r>
            <a:endParaRPr lang="en-US" sz="2000" dirty="0">
              <a:latin typeface="Trebuchet MS" panose="020B0603020202020204" pitchFamily="34" charset="0"/>
            </a:endParaRPr>
          </a:p>
          <a:p>
            <a:endParaRPr lang="lt-LT" sz="2000"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Lietuvos vieneto gaunami dividendai iš Lietuvos vienetų, kuriuose dividendus gaunantis Lietuvos vienetas ne trumpiau kaip 12 mėnesių be pertraukų, įskaitant dividendų paskirstymo momentą, valdo ne mažiau kaip 10 </a:t>
            </a:r>
            <a:r>
              <a:rPr lang="en-US" sz="2000" dirty="0">
                <a:latin typeface="Trebuchet MS" panose="020B0603020202020204" pitchFamily="34" charset="0"/>
              </a:rPr>
              <a:t>%</a:t>
            </a:r>
            <a:r>
              <a:rPr lang="lt-LT" sz="2000" dirty="0">
                <a:latin typeface="Trebuchet MS" panose="020B0603020202020204" pitchFamily="34" charset="0"/>
              </a:rPr>
              <a:t> balsus suteikiančių akcijų (dalių, pajų), pelno mokesčiu neapmokestinami ir neįtraukiami į juos gaunančio vieneto pajamas</a:t>
            </a:r>
            <a:endParaRPr lang="en-US" sz="2000" dirty="0">
              <a:latin typeface="Trebuchet MS" panose="020B0603020202020204" pitchFamily="34" charset="0"/>
            </a:endParaRPr>
          </a:p>
          <a:p>
            <a:endParaRPr lang="lt-LT" sz="2000"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Mokesčio mokestinis laikotarpis yra mokestiniai metai. Paprastai jie sutampa su kalendoriniais metais</a:t>
            </a:r>
            <a:endParaRPr lang="en-US" sz="2000" dirty="0">
              <a:latin typeface="Trebuchet MS" panose="020B0603020202020204" pitchFamily="34" charset="0"/>
            </a:endParaRPr>
          </a:p>
          <a:p>
            <a:endParaRPr lang="lt-LT" sz="2000"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Pajamos ir sąnaudos pripažįstamos pagal pajamų ir sąnaudų kaupimo bei kitus buhalterinę apskaitą reglamentuojančiuose teisės aktuose nustatytus apskaitos principus</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Pelno mokestis</a:t>
            </a:r>
          </a:p>
        </p:txBody>
      </p:sp>
    </p:spTree>
    <p:extLst>
      <p:ext uri="{BB962C8B-B14F-4D97-AF65-F5344CB8AC3E}">
        <p14:creationId xmlns:p14="http://schemas.microsoft.com/office/powerpoint/2010/main" val="3449857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421737"/>
            <a:ext cx="8631239" cy="5016758"/>
          </a:xfrm>
          <a:prstGeom prst="rect">
            <a:avLst/>
          </a:prstGeom>
          <a:noFill/>
        </p:spPr>
        <p:txBody>
          <a:bodyPr wrap="square" rtlCol="0">
            <a:spAutoFit/>
          </a:bodyPr>
          <a:lstStyle/>
          <a:p>
            <a:pPr marL="342900" indent="-342900">
              <a:buFont typeface="Wingdings" panose="05000000000000000000" pitchFamily="2" charset="2"/>
              <a:buChar char="§"/>
            </a:pPr>
            <a:r>
              <a:rPr lang="lt-LT" sz="2000" dirty="0">
                <a:solidFill>
                  <a:srgbClr val="7B94D1"/>
                </a:solidFill>
                <a:latin typeface="Trebuchet MS" panose="020B0603020202020204" pitchFamily="34" charset="0"/>
              </a:rPr>
              <a:t>Apskaičiuojant Lietuvos vieneto apmokestinamąjį pelną, jeigu šis straipsnis nenustato ko kita, iš pajamų:</a:t>
            </a:r>
          </a:p>
          <a:p>
            <a:pPr marL="800100" lvl="1" indent="-342900">
              <a:buFont typeface="Arial" panose="020B0604020202020204" pitchFamily="34" charset="0"/>
              <a:buChar char="•"/>
            </a:pPr>
            <a:r>
              <a:rPr lang="lt-LT" sz="2000" dirty="0">
                <a:latin typeface="Trebuchet MS" panose="020B0603020202020204" pitchFamily="34" charset="0"/>
              </a:rPr>
              <a:t>atimamos neapmokestinamosios pajamos</a:t>
            </a:r>
          </a:p>
          <a:p>
            <a:pPr marL="800100" lvl="1" indent="-342900">
              <a:buFont typeface="Arial" panose="020B0604020202020204" pitchFamily="34" charset="0"/>
              <a:buChar char="•"/>
            </a:pPr>
            <a:r>
              <a:rPr lang="lt-LT" sz="2000" dirty="0">
                <a:latin typeface="Trebuchet MS" panose="020B0603020202020204" pitchFamily="34" charset="0"/>
              </a:rPr>
              <a:t>atskaitomi leidžiami atskaitymai</a:t>
            </a:r>
          </a:p>
          <a:p>
            <a:pPr marL="800100" lvl="1" indent="-342900">
              <a:buFont typeface="Arial" panose="020B0604020202020204" pitchFamily="34" charset="0"/>
              <a:buChar char="•"/>
            </a:pPr>
            <a:r>
              <a:rPr lang="lt-LT" sz="2000" dirty="0">
                <a:latin typeface="Trebuchet MS" panose="020B0603020202020204" pitchFamily="34" charset="0"/>
              </a:rPr>
              <a:t>atskaitomi ribojamų dydžių leidžiami atskaitymai</a:t>
            </a:r>
            <a:endParaRPr lang="en-US" sz="2000" dirty="0">
              <a:latin typeface="Trebuchet MS" panose="020B0603020202020204" pitchFamily="34" charset="0"/>
            </a:endParaRPr>
          </a:p>
          <a:p>
            <a:endParaRPr lang="lt-LT" sz="2000" dirty="0">
              <a:latin typeface="Trebuchet MS" panose="020B0603020202020204" pitchFamily="34" charset="0"/>
            </a:endParaRPr>
          </a:p>
          <a:p>
            <a:pPr marL="342900" indent="-342900">
              <a:buFont typeface="Wingdings" panose="05000000000000000000" pitchFamily="2" charset="2"/>
              <a:buChar char="§"/>
            </a:pPr>
            <a:r>
              <a:rPr lang="lt-LT" sz="2000" dirty="0">
                <a:solidFill>
                  <a:srgbClr val="7B94D1"/>
                </a:solidFill>
                <a:latin typeface="Trebuchet MS" panose="020B0603020202020204" pitchFamily="34" charset="0"/>
              </a:rPr>
              <a:t>Leidžiami atskaitymai yra visos</a:t>
            </a:r>
            <a:r>
              <a:rPr lang="en-US" sz="2000" dirty="0">
                <a:solidFill>
                  <a:srgbClr val="7B94D1"/>
                </a:solidFill>
                <a:latin typeface="Trebuchet MS" panose="020B0603020202020204" pitchFamily="34" charset="0"/>
              </a:rPr>
              <a:t>:</a:t>
            </a:r>
          </a:p>
          <a:p>
            <a:pPr marL="800100" lvl="1" indent="-342900">
              <a:buFont typeface="Arial" panose="020B0604020202020204" pitchFamily="34" charset="0"/>
              <a:buChar char="•"/>
            </a:pPr>
            <a:r>
              <a:rPr lang="lt-LT" sz="2000" dirty="0">
                <a:latin typeface="Trebuchet MS" panose="020B0603020202020204" pitchFamily="34" charset="0"/>
              </a:rPr>
              <a:t>faktiškai patirtos</a:t>
            </a:r>
            <a:endParaRPr lang="en-US" sz="2000" dirty="0">
              <a:latin typeface="Trebuchet MS" panose="020B0603020202020204" pitchFamily="34" charset="0"/>
            </a:endParaRPr>
          </a:p>
          <a:p>
            <a:pPr marL="800100" lvl="1" indent="-342900">
              <a:buFont typeface="Arial" panose="020B0604020202020204" pitchFamily="34" charset="0"/>
              <a:buChar char="•"/>
            </a:pPr>
            <a:r>
              <a:rPr lang="lt-LT" sz="2000" dirty="0">
                <a:latin typeface="Trebuchet MS" panose="020B0603020202020204" pitchFamily="34" charset="0"/>
              </a:rPr>
              <a:t>įprastinės tokiai veiklai vieneto sąnaudos,</a:t>
            </a:r>
            <a:endParaRPr lang="en-US" sz="2000" dirty="0">
              <a:latin typeface="Trebuchet MS" panose="020B0603020202020204" pitchFamily="34" charset="0"/>
            </a:endParaRPr>
          </a:p>
          <a:p>
            <a:pPr marL="800100" lvl="1" indent="-342900">
              <a:buFont typeface="Arial" panose="020B0604020202020204" pitchFamily="34" charset="0"/>
              <a:buChar char="•"/>
            </a:pPr>
            <a:r>
              <a:rPr lang="lt-LT" sz="2000" dirty="0">
                <a:latin typeface="Trebuchet MS" panose="020B0603020202020204" pitchFamily="34" charset="0"/>
              </a:rPr>
              <a:t>būtinos vieneto pajamoms uždirbti ar vieneto ekonominei naudai gauti, jeigu Pelno mokesčio įstatymas nenustato ko kita</a:t>
            </a:r>
            <a:endParaRPr lang="en-US" sz="2000" dirty="0">
              <a:latin typeface="Trebuchet MS" panose="020B0603020202020204" pitchFamily="34" charset="0"/>
            </a:endParaRPr>
          </a:p>
          <a:p>
            <a:endParaRPr lang="en-US" sz="2000"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Ribojamų dydžių leidžiami atskaitymai yra tokie, kurie turi tam tikrus normatyvinius apribojimus, pavyzdžiui, ilgalaikio turto nusidėvėjimo arba amortizacijos sąnaudos; komandiruočių sąnaudos; reklamos ir reprezentacijos sąnaudos ir kt.</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Pelno mokestis</a:t>
            </a:r>
          </a:p>
        </p:txBody>
      </p:sp>
    </p:spTree>
    <p:extLst>
      <p:ext uri="{BB962C8B-B14F-4D97-AF65-F5344CB8AC3E}">
        <p14:creationId xmlns:p14="http://schemas.microsoft.com/office/powerpoint/2010/main" val="4249440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799242"/>
            <a:ext cx="8631239" cy="3170099"/>
          </a:xfrm>
          <a:prstGeom prst="rect">
            <a:avLst/>
          </a:prstGeom>
          <a:noFill/>
        </p:spPr>
        <p:txBody>
          <a:bodyPr wrap="square" rtlCol="0">
            <a:spAutoFit/>
          </a:bodyPr>
          <a:lstStyle/>
          <a:p>
            <a:pPr marL="342900" indent="-342900">
              <a:buFont typeface="Wingdings" panose="05000000000000000000" pitchFamily="2" charset="2"/>
              <a:buChar char="§"/>
            </a:pPr>
            <a:r>
              <a:rPr lang="lt-LT" sz="2000" dirty="0">
                <a:solidFill>
                  <a:srgbClr val="7B94D1"/>
                </a:solidFill>
                <a:latin typeface="Trebuchet MS" panose="020B0603020202020204" pitchFamily="34" charset="0"/>
              </a:rPr>
              <a:t>PVM objektas yra apmokestinamojo asmens už atlygį vykdomas prekių tiekimas ir paslaugų teikimas</a:t>
            </a:r>
            <a:r>
              <a:rPr lang="lt-LT" sz="2000" dirty="0">
                <a:latin typeface="Trebuchet MS" panose="020B0603020202020204" pitchFamily="34" charset="0"/>
              </a:rPr>
              <a:t>, kuris pagal PVM įstatymo nuostatas laikomas įvykusiu Lietuvoje. PVM objektu taip pat gali būti prekių ir paslaugų įsigijimas Lietuvoje už atlygį iš kitos valstybės narės</a:t>
            </a:r>
            <a:endParaRPr lang="en-US" sz="2000" dirty="0">
              <a:latin typeface="Trebuchet MS" panose="020B0603020202020204" pitchFamily="34" charset="0"/>
            </a:endParaRPr>
          </a:p>
          <a:p>
            <a:pPr marL="342900" indent="-342900">
              <a:buFont typeface="Wingdings" panose="05000000000000000000" pitchFamily="2" charset="2"/>
              <a:buChar char="§"/>
            </a:pPr>
            <a:endParaRPr lang="lt-LT" sz="2000"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Importo PVM objektas yra prekių importas, kai prekės pagal PVM įstatymo nuostatas laikomos importuotomis šalies teritorijoje</a:t>
            </a:r>
            <a:endParaRPr lang="en-US" sz="2000" dirty="0">
              <a:latin typeface="Trebuchet MS" panose="020B0603020202020204" pitchFamily="34" charset="0"/>
            </a:endParaRPr>
          </a:p>
          <a:p>
            <a:pPr marL="342900" indent="-342900">
              <a:buFont typeface="Wingdings" panose="05000000000000000000" pitchFamily="2" charset="2"/>
              <a:buChar char="§"/>
            </a:pPr>
            <a:endParaRPr lang="lt-LT" sz="2000"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PVM mokėtojai: Lietuvos bei užsienio fiziniai ir juridiniai asmenys, kurie Lietuvoje vykdo bet kokio pobūdžio ekonominę veiklą</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Pridėtinės vertės mokestis</a:t>
            </a:r>
          </a:p>
        </p:txBody>
      </p:sp>
    </p:spTree>
    <p:extLst>
      <p:ext uri="{BB962C8B-B14F-4D97-AF65-F5344CB8AC3E}">
        <p14:creationId xmlns:p14="http://schemas.microsoft.com/office/powerpoint/2010/main" val="191389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237180"/>
            <a:ext cx="8631239" cy="4708981"/>
          </a:xfrm>
          <a:prstGeom prst="rect">
            <a:avLst/>
          </a:prstGeom>
          <a:noFill/>
        </p:spPr>
        <p:txBody>
          <a:bodyPr wrap="square" rtlCol="0">
            <a:spAutoFit/>
          </a:bodyPr>
          <a:lstStyle/>
          <a:p>
            <a:r>
              <a:rPr lang="lt-LT" sz="2000" b="1" dirty="0">
                <a:solidFill>
                  <a:srgbClr val="92D050"/>
                </a:solidFill>
                <a:latin typeface="Trebuchet MS" panose="020B0603020202020204" pitchFamily="34" charset="0"/>
              </a:rPr>
              <a:t>Standartinis 21 procento PVM tarifas</a:t>
            </a:r>
            <a:endParaRPr lang="en-US" sz="2000" b="1" dirty="0">
              <a:solidFill>
                <a:srgbClr val="92D050"/>
              </a:solidFill>
              <a:latin typeface="Trebuchet MS" panose="020B0603020202020204" pitchFamily="34" charset="0"/>
            </a:endParaRPr>
          </a:p>
          <a:p>
            <a:endParaRPr lang="lt-LT" sz="2000" dirty="0">
              <a:latin typeface="Trebuchet MS" panose="020B0603020202020204" pitchFamily="34" charset="0"/>
            </a:endParaRPr>
          </a:p>
          <a:p>
            <a:r>
              <a:rPr lang="lt-LT" sz="2000" b="1" u="sng" dirty="0">
                <a:latin typeface="Trebuchet MS" panose="020B0603020202020204" pitchFamily="34" charset="0"/>
              </a:rPr>
              <a:t>Lengvatinis 9 </a:t>
            </a:r>
            <a:r>
              <a:rPr lang="en-US" sz="2000" b="1" u="sng" dirty="0">
                <a:latin typeface="Trebuchet MS" panose="020B0603020202020204" pitchFamily="34" charset="0"/>
              </a:rPr>
              <a:t>%</a:t>
            </a:r>
            <a:r>
              <a:rPr lang="lt-LT" sz="2000" b="1" u="sng" dirty="0">
                <a:latin typeface="Trebuchet MS" panose="020B0603020202020204" pitchFamily="34" charset="0"/>
              </a:rPr>
              <a:t> PVM tarifas taikomas:</a:t>
            </a:r>
          </a:p>
          <a:p>
            <a:pPr marL="342900" indent="-342900">
              <a:buFont typeface="Arial" panose="020B0604020202020204" pitchFamily="34" charset="0"/>
              <a:buChar char="•"/>
            </a:pPr>
            <a:r>
              <a:rPr lang="lt-LT" sz="2000" dirty="0">
                <a:latin typeface="Trebuchet MS" panose="020B0603020202020204" pitchFamily="34" charset="0"/>
              </a:rPr>
              <a:t>šilumos energijai, tiekiamai gyvenamosioms patalpoms šildyti (įskaitant šilumos energiją, perduodamą per karšto vandens tiekimo sistemą), į gyvenamąsias patalpas tiekiamam karštam vandeniui arba šaltam vandeniui karštam vandeniui paruošti ir šilumos energijai, sunaudotai šiam vandeniui pašildyti</a:t>
            </a:r>
          </a:p>
          <a:p>
            <a:pPr marL="342900" indent="-342900">
              <a:buFont typeface="Arial" panose="020B0604020202020204" pitchFamily="34" charset="0"/>
              <a:buChar char="•"/>
            </a:pPr>
            <a:r>
              <a:rPr lang="en-US" sz="2000" dirty="0">
                <a:latin typeface="Trebuchet MS" panose="020B0603020202020204" pitchFamily="34" charset="0"/>
              </a:rPr>
              <a:t>k</a:t>
            </a:r>
            <a:r>
              <a:rPr lang="lt-LT" sz="2000" dirty="0">
                <a:latin typeface="Trebuchet MS" panose="020B0603020202020204" pitchFamily="34" charset="0"/>
              </a:rPr>
              <a:t>nygoms ir neperiodiniams informaciniams leidiniams ir kt.</a:t>
            </a:r>
          </a:p>
          <a:p>
            <a:endParaRPr lang="en-US" sz="2000" dirty="0">
              <a:latin typeface="Trebuchet MS" panose="020B0603020202020204" pitchFamily="34" charset="0"/>
            </a:endParaRPr>
          </a:p>
          <a:p>
            <a:r>
              <a:rPr lang="en-US" sz="2000" b="1" u="sng" dirty="0">
                <a:latin typeface="Trebuchet MS" panose="020B0603020202020204" pitchFamily="34" charset="0"/>
              </a:rPr>
              <a:t>L</a:t>
            </a:r>
            <a:r>
              <a:rPr lang="lt-LT" sz="2000" b="1" u="sng" dirty="0">
                <a:latin typeface="Trebuchet MS" panose="020B0603020202020204" pitchFamily="34" charset="0"/>
              </a:rPr>
              <a:t>engvatinis 5 </a:t>
            </a:r>
            <a:r>
              <a:rPr lang="en-US" sz="2000" b="1" u="sng" dirty="0">
                <a:latin typeface="Trebuchet MS" panose="020B0603020202020204" pitchFamily="34" charset="0"/>
              </a:rPr>
              <a:t>%</a:t>
            </a:r>
            <a:r>
              <a:rPr lang="lt-LT" sz="2000" b="1" u="sng" dirty="0">
                <a:latin typeface="Trebuchet MS" panose="020B0603020202020204" pitchFamily="34" charset="0"/>
              </a:rPr>
              <a:t> PVM tarifas taikomas:</a:t>
            </a:r>
          </a:p>
          <a:p>
            <a:pPr marL="342900" indent="-342900">
              <a:buFont typeface="Wingdings" panose="05000000000000000000" pitchFamily="2" charset="2"/>
              <a:buChar char="§"/>
            </a:pPr>
            <a:r>
              <a:rPr lang="en-US" sz="2000" dirty="0">
                <a:latin typeface="Trebuchet MS" panose="020B0603020202020204" pitchFamily="34" charset="0"/>
              </a:rPr>
              <a:t>v</a:t>
            </a:r>
            <a:r>
              <a:rPr lang="lt-LT" sz="2000" dirty="0">
                <a:latin typeface="Trebuchet MS" panose="020B0603020202020204" pitchFamily="34" charset="0"/>
              </a:rPr>
              <a:t>aistams ir medicinos pagalbos priemonėms</a:t>
            </a:r>
          </a:p>
          <a:p>
            <a:pPr marL="342900" indent="-342900">
              <a:buFont typeface="Wingdings" panose="05000000000000000000" pitchFamily="2" charset="2"/>
              <a:buChar char="§"/>
            </a:pPr>
            <a:r>
              <a:rPr lang="en-US" sz="2000" dirty="0">
                <a:latin typeface="Trebuchet MS" panose="020B0603020202020204" pitchFamily="34" charset="0"/>
              </a:rPr>
              <a:t>n</a:t>
            </a:r>
            <a:r>
              <a:rPr lang="lt-LT" sz="2000" dirty="0">
                <a:latin typeface="Trebuchet MS" panose="020B0603020202020204" pitchFamily="34" charset="0"/>
              </a:rPr>
              <a:t>eįgaliųjų techninės pagalbos priemonėms ir jų remontui</a:t>
            </a:r>
          </a:p>
          <a:p>
            <a:pPr marL="342900" indent="-342900">
              <a:buFont typeface="Wingdings" panose="05000000000000000000" pitchFamily="2" charset="2"/>
              <a:buChar char="§"/>
            </a:pPr>
            <a:r>
              <a:rPr lang="en-US" sz="2000" dirty="0">
                <a:latin typeface="Trebuchet MS" panose="020B0603020202020204" pitchFamily="34" charset="0"/>
              </a:rPr>
              <a:t>l</a:t>
            </a:r>
            <a:r>
              <a:rPr lang="lt-LT" sz="2000" dirty="0">
                <a:latin typeface="Trebuchet MS" panose="020B0603020202020204" pitchFamily="34" charset="0"/>
              </a:rPr>
              <a:t>aikraščiams, žurnalams ir kitiems periodiniams leidiniams (su tam tikromis išimtimis)</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Pridėtinės vertės mokestis</a:t>
            </a:r>
          </a:p>
        </p:txBody>
      </p:sp>
    </p:spTree>
    <p:extLst>
      <p:ext uri="{BB962C8B-B14F-4D97-AF65-F5344CB8AC3E}">
        <p14:creationId xmlns:p14="http://schemas.microsoft.com/office/powerpoint/2010/main" val="3535892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732130"/>
            <a:ext cx="8631239" cy="3170099"/>
          </a:xfrm>
          <a:prstGeom prst="rect">
            <a:avLst/>
          </a:prstGeom>
          <a:noFill/>
        </p:spPr>
        <p:txBody>
          <a:bodyPr wrap="square" rtlCol="0">
            <a:spAutoFit/>
          </a:bodyPr>
          <a:lstStyle/>
          <a:p>
            <a:r>
              <a:rPr lang="lt-LT" sz="2000" b="1" dirty="0">
                <a:latin typeface="Trebuchet MS" panose="020B0603020202020204" pitchFamily="34" charset="0"/>
              </a:rPr>
              <a:t>Asmuo (fizinis ir juridinis) privalo registruotis PVM mokėtoju, </a:t>
            </a:r>
            <a:r>
              <a:rPr lang="lt-LT" sz="2000" dirty="0">
                <a:latin typeface="Trebuchet MS" panose="020B0603020202020204" pitchFamily="34" charset="0"/>
              </a:rPr>
              <a:t>jeigu bendra atlygio už vykdant ekonominę veiklą šalies teritorijoje patiektas prekes ir (arba) suteiktas paslaugas suma per metus (paskutinius 12 mėnesių) viršijo 45 000 € (iki euro įvedimo, t.y. iki 2014 m. gruodžio 31 d. – 155 000 Lt).</a:t>
            </a:r>
            <a:endParaRPr lang="en-US" sz="2000" dirty="0">
              <a:latin typeface="Trebuchet MS" panose="020B0603020202020204" pitchFamily="34" charset="0"/>
            </a:endParaRPr>
          </a:p>
          <a:p>
            <a:endParaRPr lang="en-US" sz="2000" dirty="0">
              <a:latin typeface="Trebuchet MS" panose="020B0603020202020204" pitchFamily="34" charset="0"/>
            </a:endParaRPr>
          </a:p>
          <a:p>
            <a:r>
              <a:rPr lang="lt-LT" sz="2000" dirty="0">
                <a:latin typeface="Trebuchet MS" panose="020B0603020202020204" pitchFamily="34" charset="0"/>
              </a:rPr>
              <a:t>PVM turi būti pradėtas skaičiuoti nuo to mėnesio, kurį minėta riba buvo viršyta (PVMĮ 71 str. 2 d.). PVM turi būti apskaičiuojamas už visas patiektas prekes ir (arba) pateiktas paslaugas, dėl kurių tiekimo (teikimo) nurodytoji riba buvo viršyta. Galimas ir savanoriškas registravimasis</a:t>
            </a:r>
            <a:r>
              <a:rPr lang="en-US" sz="2000" dirty="0">
                <a:latin typeface="Trebuchet MS" panose="020B0603020202020204" pitchFamily="34" charset="0"/>
              </a:rPr>
              <a:t>.</a:t>
            </a:r>
            <a:endParaRPr lang="lt-LT" sz="2000" dirty="0">
              <a:latin typeface="Trebuchet MS" panose="020B0603020202020204" pitchFamily="34" charset="0"/>
            </a:endParaRP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Pridėtinės vertės mokestis</a:t>
            </a:r>
          </a:p>
        </p:txBody>
      </p:sp>
    </p:spTree>
    <p:extLst>
      <p:ext uri="{BB962C8B-B14F-4D97-AF65-F5344CB8AC3E}">
        <p14:creationId xmlns:p14="http://schemas.microsoft.com/office/powerpoint/2010/main" val="303541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799242"/>
            <a:ext cx="8631239" cy="3477875"/>
          </a:xfrm>
          <a:prstGeom prst="rect">
            <a:avLst/>
          </a:prstGeom>
          <a:noFill/>
        </p:spPr>
        <p:txBody>
          <a:bodyPr wrap="square" rtlCol="0">
            <a:spAutoFit/>
          </a:bodyPr>
          <a:lstStyle/>
          <a:p>
            <a:r>
              <a:rPr lang="lt-LT" sz="2000" b="1" u="sng" dirty="0">
                <a:latin typeface="Trebuchet MS" panose="020B0603020202020204" pitchFamily="34" charset="0"/>
              </a:rPr>
              <a:t>Mokesčių rūšys:</a:t>
            </a:r>
          </a:p>
          <a:p>
            <a:endParaRPr lang="lt-LT" sz="2000" b="1" dirty="0">
              <a:latin typeface="Trebuchet MS" panose="020B0603020202020204" pitchFamily="34" charset="0"/>
            </a:endParaRPr>
          </a:p>
          <a:p>
            <a:pPr marL="342900" indent="-342900">
              <a:buFont typeface="Wingdings" panose="05000000000000000000" pitchFamily="2" charset="2"/>
              <a:buChar char="§"/>
            </a:pPr>
            <a:r>
              <a:rPr lang="lt-LT" sz="2000" b="1" dirty="0">
                <a:latin typeface="Trebuchet MS" panose="020B0603020202020204" pitchFamily="34" charset="0"/>
              </a:rPr>
              <a:t>personaliniai</a:t>
            </a:r>
            <a:r>
              <a:rPr lang="lt-LT" sz="2000" dirty="0">
                <a:latin typeface="Trebuchet MS" panose="020B0603020202020204" pitchFamily="34" charset="0"/>
              </a:rPr>
              <a:t> (apmokestinimo tvarka priklauso nuo paties subjekto), </a:t>
            </a:r>
            <a:r>
              <a:rPr lang="lt-LT" sz="2000" b="1" dirty="0">
                <a:latin typeface="Trebuchet MS" panose="020B0603020202020204" pitchFamily="34" charset="0"/>
              </a:rPr>
              <a:t>objektiniai</a:t>
            </a:r>
            <a:r>
              <a:rPr lang="lt-LT" sz="2000" dirty="0">
                <a:latin typeface="Trebuchet MS" panose="020B0603020202020204" pitchFamily="34" charset="0"/>
              </a:rPr>
              <a:t> (apmokestinimo tvarka priklauso nuo paties objekto)</a:t>
            </a:r>
          </a:p>
          <a:p>
            <a:pPr marL="342900" indent="-342900">
              <a:buFont typeface="Wingdings" panose="05000000000000000000" pitchFamily="2" charset="2"/>
              <a:buChar char="§"/>
            </a:pPr>
            <a:endParaRPr lang="lt-LT" sz="2000" dirty="0">
              <a:latin typeface="Trebuchet MS" panose="020B0603020202020204" pitchFamily="34" charset="0"/>
            </a:endParaRPr>
          </a:p>
          <a:p>
            <a:pPr marL="342900" indent="-342900">
              <a:buFont typeface="Wingdings" panose="05000000000000000000" pitchFamily="2" charset="2"/>
              <a:buChar char="§"/>
            </a:pPr>
            <a:r>
              <a:rPr lang="lt-LT" sz="2000" b="1" dirty="0">
                <a:latin typeface="Trebuchet MS" panose="020B0603020202020204" pitchFamily="34" charset="0"/>
              </a:rPr>
              <a:t>juridinių ir fizinių asmenų </a:t>
            </a:r>
            <a:r>
              <a:rPr lang="lt-LT" sz="2000" dirty="0">
                <a:latin typeface="Trebuchet MS" panose="020B0603020202020204" pitchFamily="34" charset="0"/>
              </a:rPr>
              <a:t>mokami mokesčiai</a:t>
            </a:r>
          </a:p>
          <a:p>
            <a:pPr marL="342900" indent="-342900">
              <a:buFont typeface="Wingdings" panose="05000000000000000000" pitchFamily="2" charset="2"/>
              <a:buChar char="§"/>
            </a:pPr>
            <a:endParaRPr lang="lt-LT" sz="2000" dirty="0">
              <a:latin typeface="Trebuchet MS" panose="020B0603020202020204" pitchFamily="34" charset="0"/>
            </a:endParaRPr>
          </a:p>
          <a:p>
            <a:pPr marL="342900" indent="-342900">
              <a:buFont typeface="Wingdings" panose="05000000000000000000" pitchFamily="2" charset="2"/>
              <a:buChar char="§"/>
            </a:pPr>
            <a:r>
              <a:rPr lang="lt-LT" sz="2000" dirty="0">
                <a:latin typeface="Trebuchet MS" panose="020B0603020202020204" pitchFamily="34" charset="0"/>
              </a:rPr>
              <a:t>mokesčiai</a:t>
            </a:r>
            <a:r>
              <a:rPr lang="lt-LT" sz="2000" b="1" dirty="0">
                <a:latin typeface="Trebuchet MS" panose="020B0603020202020204" pitchFamily="34" charset="0"/>
              </a:rPr>
              <a:t> valstybės, savivaldybių biudžetams, tiksliniai </a:t>
            </a:r>
            <a:r>
              <a:rPr lang="lt-LT" sz="2000" dirty="0">
                <a:latin typeface="Trebuchet MS" panose="020B0603020202020204" pitchFamily="34" charset="0"/>
              </a:rPr>
              <a:t>mokesčiai (PSD, VSD, įmokos į garantinį fondą)</a:t>
            </a:r>
          </a:p>
          <a:p>
            <a:pPr marL="342900" indent="-342900">
              <a:buFont typeface="Wingdings" panose="05000000000000000000" pitchFamily="2" charset="2"/>
              <a:buChar char="§"/>
            </a:pPr>
            <a:endParaRPr lang="lt-LT" sz="2000" dirty="0">
              <a:latin typeface="Trebuchet MS" panose="020B0603020202020204" pitchFamily="34" charset="0"/>
            </a:endParaRPr>
          </a:p>
          <a:p>
            <a:pPr marL="342900" indent="-342900">
              <a:buFont typeface="Wingdings" panose="05000000000000000000" pitchFamily="2" charset="2"/>
              <a:buChar char="§"/>
            </a:pPr>
            <a:r>
              <a:rPr lang="lt-LT" sz="2000" b="1" dirty="0">
                <a:latin typeface="Trebuchet MS" panose="020B0603020202020204" pitchFamily="34" charset="0"/>
              </a:rPr>
              <a:t>tiesioginiai ir netiesioginiai </a:t>
            </a:r>
            <a:r>
              <a:rPr lang="lt-LT" sz="2000" dirty="0">
                <a:latin typeface="Trebuchet MS" panose="020B0603020202020204" pitchFamily="34" charset="0"/>
              </a:rPr>
              <a:t>mokesčiai</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Mokesčių skirstymas</a:t>
            </a:r>
          </a:p>
        </p:txBody>
      </p:sp>
    </p:spTree>
    <p:extLst>
      <p:ext uri="{BB962C8B-B14F-4D97-AF65-F5344CB8AC3E}">
        <p14:creationId xmlns:p14="http://schemas.microsoft.com/office/powerpoint/2010/main" val="4070770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799242"/>
            <a:ext cx="8631239" cy="3170099"/>
          </a:xfrm>
          <a:prstGeom prst="rect">
            <a:avLst/>
          </a:prstGeom>
          <a:noFill/>
        </p:spPr>
        <p:txBody>
          <a:bodyPr wrap="square" rtlCol="0">
            <a:spAutoFit/>
          </a:bodyPr>
          <a:lstStyle/>
          <a:p>
            <a:r>
              <a:rPr lang="lt-LT" sz="2000" b="1" dirty="0">
                <a:latin typeface="Trebuchet MS" panose="020B0603020202020204" pitchFamily="34" charset="0"/>
              </a:rPr>
              <a:t>Asmuo (fizinis ir juridinis) privalo registruotis PVM mokėtoju</a:t>
            </a:r>
            <a:r>
              <a:rPr lang="lt-LT" sz="2000" dirty="0">
                <a:latin typeface="Trebuchet MS" panose="020B0603020202020204" pitchFamily="34" charset="0"/>
              </a:rPr>
              <a:t>, jeigu visų įsigytų iš kitų valstybių narių prekių (išskyrus naujas transporto priemones ar akcizais apmokestinamas prekes) vertė (neįskaitant PVM, sumokėto ar mokėtino valstybėje narėje, iš kurios prekės atgabentos) praėjusiais kalendoriniais metais viršijo 14 000 € ar einamaisiais kalendoriniais metais numatoma šią ribą viršyti.</a:t>
            </a:r>
            <a:endParaRPr lang="en-US" sz="2000" dirty="0">
              <a:latin typeface="Trebuchet MS" panose="020B0603020202020204" pitchFamily="34" charset="0"/>
            </a:endParaRPr>
          </a:p>
          <a:p>
            <a:endParaRPr lang="en-US" sz="2000" dirty="0">
              <a:latin typeface="Trebuchet MS" panose="020B0603020202020204" pitchFamily="34" charset="0"/>
            </a:endParaRPr>
          </a:p>
          <a:p>
            <a:r>
              <a:rPr lang="lt-LT" sz="2000" dirty="0">
                <a:latin typeface="Trebuchet MS" panose="020B0603020202020204" pitchFamily="34" charset="0"/>
              </a:rPr>
              <a:t>Jeigu praėjusiais kalendoriniais metais ar einamaisiais kalendoriniais metais buvo viršyta minėtoji riba, tai PVM turi būti apskaičiuotas už visas įsigytas prekes, dėl kurių ši riba buvo viršyta.</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Pridėtinės vertės mokestis</a:t>
            </a:r>
          </a:p>
        </p:txBody>
      </p:sp>
    </p:spTree>
    <p:extLst>
      <p:ext uri="{BB962C8B-B14F-4D97-AF65-F5344CB8AC3E}">
        <p14:creationId xmlns:p14="http://schemas.microsoft.com/office/powerpoint/2010/main" val="1842781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799242"/>
            <a:ext cx="8631239" cy="3785652"/>
          </a:xfrm>
          <a:prstGeom prst="rect">
            <a:avLst/>
          </a:prstGeom>
          <a:noFill/>
        </p:spPr>
        <p:txBody>
          <a:bodyPr wrap="square" rtlCol="0">
            <a:spAutoFit/>
          </a:bodyPr>
          <a:lstStyle/>
          <a:p>
            <a:r>
              <a:rPr lang="lt-LT" sz="2000" b="1" u="sng" dirty="0">
                <a:solidFill>
                  <a:srgbClr val="92D050"/>
                </a:solidFill>
                <a:latin typeface="Trebuchet MS" panose="020B0603020202020204" pitchFamily="34" charset="0"/>
              </a:rPr>
              <a:t>0 </a:t>
            </a:r>
            <a:r>
              <a:rPr lang="en-US" sz="2000" b="1" u="sng" dirty="0">
                <a:solidFill>
                  <a:srgbClr val="92D050"/>
                </a:solidFill>
                <a:latin typeface="Trebuchet MS" panose="020B0603020202020204" pitchFamily="34" charset="0"/>
              </a:rPr>
              <a:t>%</a:t>
            </a:r>
            <a:r>
              <a:rPr lang="lt-LT" sz="2000" b="1" u="sng" dirty="0">
                <a:solidFill>
                  <a:srgbClr val="92D050"/>
                </a:solidFill>
                <a:latin typeface="Trebuchet MS" panose="020B0603020202020204" pitchFamily="34" charset="0"/>
              </a:rPr>
              <a:t> PVM tarifas taikomas (tai nėra lengvatinis tarifas):</a:t>
            </a:r>
          </a:p>
          <a:p>
            <a:pPr marL="342900" indent="-342900">
              <a:buFont typeface="Arial" panose="020B0604020202020204" pitchFamily="34" charset="0"/>
              <a:buChar char="•"/>
            </a:pPr>
            <a:r>
              <a:rPr lang="lt-LT" sz="2000" dirty="0">
                <a:latin typeface="Trebuchet MS" panose="020B0603020202020204" pitchFamily="34" charset="0"/>
              </a:rPr>
              <a:t>prekių tiekimui, kai prekės išgabenamos iš Europos Sąjungos</a:t>
            </a:r>
          </a:p>
          <a:p>
            <a:pPr marL="342900" indent="-342900">
              <a:buFont typeface="Arial" panose="020B0604020202020204" pitchFamily="34" charset="0"/>
              <a:buChar char="•"/>
            </a:pPr>
            <a:r>
              <a:rPr lang="lt-LT" sz="2000" dirty="0">
                <a:latin typeface="Trebuchet MS" panose="020B0603020202020204" pitchFamily="34" charset="0"/>
              </a:rPr>
              <a:t>prekių tiekimui į kitą valstybę narę</a:t>
            </a:r>
            <a:r>
              <a:rPr lang="en-US" sz="2000" dirty="0">
                <a:latin typeface="Trebuchet MS" panose="020B0603020202020204" pitchFamily="34" charset="0"/>
              </a:rPr>
              <a:t> </a:t>
            </a:r>
            <a:r>
              <a:rPr lang="lt-LT" sz="2000" dirty="0">
                <a:latin typeface="Trebuchet MS" panose="020B0603020202020204" pitchFamily="34" charset="0"/>
              </a:rPr>
              <a:t>ir kt. atvejai</a:t>
            </a:r>
          </a:p>
          <a:p>
            <a:endParaRPr lang="en-US" sz="2000" dirty="0">
              <a:latin typeface="Trebuchet MS" panose="020B0603020202020204" pitchFamily="34" charset="0"/>
            </a:endParaRPr>
          </a:p>
          <a:p>
            <a:r>
              <a:rPr lang="lt-LT" sz="2000" b="1" u="sng" dirty="0">
                <a:solidFill>
                  <a:srgbClr val="7B94D1"/>
                </a:solidFill>
                <a:latin typeface="Trebuchet MS" panose="020B0603020202020204" pitchFamily="34" charset="0"/>
              </a:rPr>
              <a:t>PVM neapmokestinama:</a:t>
            </a:r>
          </a:p>
          <a:p>
            <a:pPr marL="342900" indent="-342900">
              <a:buFont typeface="Arial" panose="020B0604020202020204" pitchFamily="34" charset="0"/>
              <a:buChar char="•"/>
            </a:pPr>
            <a:r>
              <a:rPr lang="lt-LT" sz="2000" dirty="0">
                <a:latin typeface="Trebuchet MS" panose="020B0603020202020204" pitchFamily="34" charset="0"/>
              </a:rPr>
              <a:t>su sveikatos priežiūra susijusios prekės ir paslaugos</a:t>
            </a:r>
          </a:p>
          <a:p>
            <a:pPr marL="342900" indent="-342900">
              <a:buFont typeface="Arial" panose="020B0604020202020204" pitchFamily="34" charset="0"/>
              <a:buChar char="•"/>
            </a:pPr>
            <a:r>
              <a:rPr lang="lt-LT" sz="2000" dirty="0">
                <a:latin typeface="Trebuchet MS" panose="020B0603020202020204" pitchFamily="34" charset="0"/>
              </a:rPr>
              <a:t>socialinės paslaugos ir susijusios prekės</a:t>
            </a:r>
          </a:p>
          <a:p>
            <a:pPr marL="342900" indent="-342900">
              <a:buFont typeface="Arial" panose="020B0604020202020204" pitchFamily="34" charset="0"/>
              <a:buChar char="•"/>
            </a:pPr>
            <a:r>
              <a:rPr lang="lt-LT" sz="2000" dirty="0">
                <a:latin typeface="Trebuchet MS" panose="020B0603020202020204" pitchFamily="34" charset="0"/>
              </a:rPr>
              <a:t>švietimo ir mokymo paslaugos</a:t>
            </a:r>
          </a:p>
          <a:p>
            <a:pPr marL="342900" indent="-342900">
              <a:buFont typeface="Arial" panose="020B0604020202020204" pitchFamily="34" charset="0"/>
              <a:buChar char="•"/>
            </a:pPr>
            <a:r>
              <a:rPr lang="lt-LT" sz="2000" dirty="0">
                <a:latin typeface="Trebuchet MS" panose="020B0603020202020204" pitchFamily="34" charset="0"/>
              </a:rPr>
              <a:t>kultūros ir sporto paslaugos</a:t>
            </a:r>
          </a:p>
          <a:p>
            <a:pPr marL="342900" indent="-342900">
              <a:buFont typeface="Arial" panose="020B0604020202020204" pitchFamily="34" charset="0"/>
              <a:buChar char="•"/>
            </a:pPr>
            <a:r>
              <a:rPr lang="lt-LT" sz="2000" dirty="0">
                <a:latin typeface="Trebuchet MS" panose="020B0603020202020204" pitchFamily="34" charset="0"/>
              </a:rPr>
              <a:t>pelno nesiekiančių juridinių asmenų veikla</a:t>
            </a:r>
          </a:p>
          <a:p>
            <a:pPr marL="342900" indent="-342900">
              <a:buFont typeface="Arial" panose="020B0604020202020204" pitchFamily="34" charset="0"/>
              <a:buChar char="•"/>
            </a:pPr>
            <a:r>
              <a:rPr lang="lt-LT" sz="2000" dirty="0">
                <a:latin typeface="Trebuchet MS" panose="020B0603020202020204" pitchFamily="34" charset="0"/>
              </a:rPr>
              <a:t>draudimo paslaugos</a:t>
            </a:r>
          </a:p>
          <a:p>
            <a:pPr marL="342900" indent="-342900">
              <a:buFont typeface="Arial" panose="020B0604020202020204" pitchFamily="34" charset="0"/>
              <a:buChar char="•"/>
            </a:pPr>
            <a:r>
              <a:rPr lang="lt-LT" sz="2000" dirty="0">
                <a:latin typeface="Trebuchet MS" panose="020B0603020202020204" pitchFamily="34" charset="0"/>
              </a:rPr>
              <a:t>finansinės paslaugos</a:t>
            </a:r>
            <a:r>
              <a:rPr lang="en-US" sz="2000" dirty="0">
                <a:latin typeface="Trebuchet MS" panose="020B0603020202020204" pitchFamily="34" charset="0"/>
              </a:rPr>
              <a:t> </a:t>
            </a:r>
            <a:r>
              <a:rPr lang="en-US" sz="2000" dirty="0" err="1">
                <a:latin typeface="Trebuchet MS" panose="020B0603020202020204" pitchFamily="34" charset="0"/>
              </a:rPr>
              <a:t>i</a:t>
            </a:r>
            <a:r>
              <a:rPr lang="lt-LT" sz="2000" dirty="0">
                <a:latin typeface="Trebuchet MS" panose="020B0603020202020204" pitchFamily="34" charset="0"/>
              </a:rPr>
              <a:t>r kt.</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Pridėtinės vertės mokestis</a:t>
            </a:r>
          </a:p>
        </p:txBody>
      </p:sp>
    </p:spTree>
    <p:extLst>
      <p:ext uri="{BB962C8B-B14F-4D97-AF65-F5344CB8AC3E}">
        <p14:creationId xmlns:p14="http://schemas.microsoft.com/office/powerpoint/2010/main" val="1514339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9426" y="1536174"/>
            <a:ext cx="10213146" cy="3785652"/>
          </a:xfrm>
          <a:prstGeom prst="rect">
            <a:avLst/>
          </a:prstGeom>
          <a:noFill/>
        </p:spPr>
        <p:txBody>
          <a:bodyPr wrap="square" rtlCol="0">
            <a:spAutoFit/>
          </a:bodyPr>
          <a:lstStyle/>
          <a:p>
            <a:r>
              <a:rPr lang="lt-LT" sz="2000" b="1" u="sng" dirty="0">
                <a:latin typeface="Trebuchet MS" panose="020B0603020202020204" pitchFamily="34" charset="0"/>
              </a:rPr>
              <a:t>Kaip skaičiuojamas PVM?</a:t>
            </a:r>
            <a:endParaRPr lang="en-US" sz="2000" b="1" u="sng" dirty="0">
              <a:latin typeface="Trebuchet MS" panose="020B0603020202020204" pitchFamily="34" charset="0"/>
            </a:endParaRPr>
          </a:p>
          <a:p>
            <a:endParaRPr lang="lt-LT" sz="2000" b="1" u="sng" dirty="0">
              <a:latin typeface="Trebuchet MS" panose="020B0603020202020204" pitchFamily="34" charset="0"/>
            </a:endParaRPr>
          </a:p>
          <a:p>
            <a:pPr marL="342900" indent="-342900">
              <a:buFont typeface="Arial" panose="020B0604020202020204" pitchFamily="34" charset="0"/>
              <a:buChar char="•"/>
            </a:pPr>
            <a:r>
              <a:rPr lang="lt-LT" sz="2000" dirty="0">
                <a:latin typeface="Trebuchet MS" panose="020B0603020202020204" pitchFamily="34" charset="0"/>
              </a:rPr>
              <a:t>Perku prekę už 100 € (plius 21 </a:t>
            </a:r>
            <a:r>
              <a:rPr lang="en-US" sz="2000" dirty="0">
                <a:latin typeface="Trebuchet MS" panose="020B0603020202020204" pitchFamily="34" charset="0"/>
              </a:rPr>
              <a:t>%</a:t>
            </a:r>
            <a:r>
              <a:rPr lang="lt-LT" sz="2000" dirty="0">
                <a:latin typeface="Trebuchet MS" panose="020B0603020202020204" pitchFamily="34" charset="0"/>
              </a:rPr>
              <a:t> PVM 21 €) tai yra </a:t>
            </a:r>
            <a:r>
              <a:rPr lang="en-US" sz="2000" b="1" dirty="0" err="1">
                <a:solidFill>
                  <a:srgbClr val="92D050"/>
                </a:solidFill>
                <a:latin typeface="Trebuchet MS" panose="020B0603020202020204" pitchFamily="34" charset="0"/>
              </a:rPr>
              <a:t>pirkimo</a:t>
            </a:r>
            <a:r>
              <a:rPr lang="lt-LT" sz="2000" b="1" dirty="0">
                <a:solidFill>
                  <a:srgbClr val="92D050"/>
                </a:solidFill>
                <a:latin typeface="Trebuchet MS" panose="020B0603020202020204" pitchFamily="34" charset="0"/>
              </a:rPr>
              <a:t> PVM</a:t>
            </a:r>
            <a:r>
              <a:rPr lang="lt-LT" sz="2000" dirty="0">
                <a:latin typeface="Trebuchet MS" panose="020B0603020202020204" pitchFamily="34" charset="0"/>
              </a:rPr>
              <a:t>;</a:t>
            </a:r>
            <a:endParaRPr lang="en-US" sz="2000" dirty="0">
              <a:latin typeface="Trebuchet MS" panose="020B0603020202020204" pitchFamily="34" charset="0"/>
            </a:endParaRPr>
          </a:p>
          <a:p>
            <a:r>
              <a:rPr lang="en-US" sz="2000" dirty="0">
                <a:latin typeface="Trebuchet MS" panose="020B0603020202020204" pitchFamily="34" charset="0"/>
              </a:rPr>
              <a:t>    </a:t>
            </a:r>
            <a:r>
              <a:rPr lang="lt-LT" sz="2000" dirty="0">
                <a:latin typeface="Trebuchet MS" panose="020B0603020202020204" pitchFamily="34" charset="0"/>
              </a:rPr>
              <a:t>parduodu prekę už 200 € (plius 21 </a:t>
            </a:r>
            <a:r>
              <a:rPr lang="en-US" sz="2000" dirty="0">
                <a:latin typeface="Trebuchet MS" panose="020B0603020202020204" pitchFamily="34" charset="0"/>
              </a:rPr>
              <a:t>%</a:t>
            </a:r>
            <a:r>
              <a:rPr lang="lt-LT" sz="2000" dirty="0">
                <a:latin typeface="Trebuchet MS" panose="020B0603020202020204" pitchFamily="34" charset="0"/>
              </a:rPr>
              <a:t> pardavimo PVM 42 €) tai yra </a:t>
            </a:r>
            <a:r>
              <a:rPr lang="en-US" sz="2000" b="1" dirty="0" err="1">
                <a:solidFill>
                  <a:srgbClr val="7B94D1"/>
                </a:solidFill>
                <a:latin typeface="Trebuchet MS" panose="020B0603020202020204" pitchFamily="34" charset="0"/>
              </a:rPr>
              <a:t>pardavimo</a:t>
            </a:r>
            <a:r>
              <a:rPr lang="lt-LT" sz="2000" b="1" dirty="0">
                <a:solidFill>
                  <a:srgbClr val="7B94D1"/>
                </a:solidFill>
                <a:latin typeface="Trebuchet MS" panose="020B0603020202020204" pitchFamily="34" charset="0"/>
              </a:rPr>
              <a:t> PVM</a:t>
            </a:r>
            <a:endParaRPr lang="en-US" sz="2000" b="1" dirty="0">
              <a:solidFill>
                <a:srgbClr val="7B94D1"/>
              </a:solidFill>
              <a:latin typeface="Trebuchet MS" panose="020B0603020202020204" pitchFamily="34" charset="0"/>
            </a:endParaRPr>
          </a:p>
          <a:p>
            <a:endParaRPr lang="lt-LT" sz="2000" b="1" dirty="0">
              <a:solidFill>
                <a:srgbClr val="7B94D1"/>
              </a:solidFill>
              <a:latin typeface="Trebuchet MS" panose="020B0603020202020204" pitchFamily="34" charset="0"/>
            </a:endParaRPr>
          </a:p>
          <a:p>
            <a:pPr marL="342900" indent="-342900">
              <a:buFont typeface="Arial" panose="020B0604020202020204" pitchFamily="34" charset="0"/>
              <a:buChar char="•"/>
            </a:pPr>
            <a:r>
              <a:rPr lang="lt-LT" sz="2000" dirty="0">
                <a:latin typeface="Trebuchet MS" panose="020B0603020202020204" pitchFamily="34" charset="0"/>
              </a:rPr>
              <a:t>Mokėtinas PVM: 42 € – 21 € = 21 € (ši suma mokėtina į biudžetą)</a:t>
            </a:r>
            <a:endParaRPr lang="en-US" sz="2000" dirty="0">
              <a:latin typeface="Trebuchet MS" panose="020B0603020202020204" pitchFamily="34" charset="0"/>
            </a:endParaRPr>
          </a:p>
          <a:p>
            <a:endParaRPr lang="lt-LT" sz="2000" dirty="0">
              <a:latin typeface="Trebuchet MS" panose="020B0603020202020204" pitchFamily="34" charset="0"/>
            </a:endParaRPr>
          </a:p>
          <a:p>
            <a:pPr marL="342900" indent="-342900">
              <a:buFont typeface="Arial" panose="020B0604020202020204" pitchFamily="34" charset="0"/>
              <a:buChar char="•"/>
            </a:pPr>
            <a:r>
              <a:rPr lang="lt-LT" sz="2000" dirty="0">
                <a:latin typeface="Trebuchet MS" panose="020B0603020202020204" pitchFamily="34" charset="0"/>
              </a:rPr>
              <a:t>Visada</a:t>
            </a:r>
            <a:r>
              <a:rPr lang="lt-LT" sz="2000" b="1" dirty="0">
                <a:latin typeface="Trebuchet MS" panose="020B0603020202020204" pitchFamily="34" charset="0"/>
              </a:rPr>
              <a:t> iš pardavimo PVM </a:t>
            </a:r>
            <a:r>
              <a:rPr lang="en-US" sz="2000" b="1" dirty="0" err="1">
                <a:latin typeface="Trebuchet MS" panose="020B0603020202020204" pitchFamily="34" charset="0"/>
              </a:rPr>
              <a:t>reikia</a:t>
            </a:r>
            <a:r>
              <a:rPr lang="en-US" sz="2000" b="1" dirty="0">
                <a:latin typeface="Trebuchet MS" panose="020B0603020202020204" pitchFamily="34" charset="0"/>
              </a:rPr>
              <a:t> </a:t>
            </a:r>
            <a:r>
              <a:rPr lang="en-US" sz="2000" b="1" dirty="0" err="1">
                <a:latin typeface="Trebuchet MS" panose="020B0603020202020204" pitchFamily="34" charset="0"/>
              </a:rPr>
              <a:t>atimti</a:t>
            </a:r>
            <a:r>
              <a:rPr lang="en-US" sz="2000" b="1" dirty="0">
                <a:latin typeface="Trebuchet MS" panose="020B0603020202020204" pitchFamily="34" charset="0"/>
              </a:rPr>
              <a:t> </a:t>
            </a:r>
            <a:r>
              <a:rPr lang="lt-LT" sz="2000" b="1" dirty="0">
                <a:latin typeface="Trebuchet MS" panose="020B0603020202020204" pitchFamily="34" charset="0"/>
              </a:rPr>
              <a:t>pirkimo PVM </a:t>
            </a:r>
            <a:r>
              <a:rPr lang="lt-LT" sz="2000" dirty="0">
                <a:latin typeface="Trebuchet MS" panose="020B0603020202020204" pitchFamily="34" charset="0"/>
              </a:rPr>
              <a:t>– tai PVM atskaitos esmė</a:t>
            </a:r>
            <a:endParaRPr lang="en-US" sz="2000" dirty="0">
              <a:latin typeface="Trebuchet MS" panose="020B0603020202020204" pitchFamily="34" charset="0"/>
            </a:endParaRPr>
          </a:p>
          <a:p>
            <a:endParaRPr lang="lt-LT" sz="2000" dirty="0">
              <a:latin typeface="Trebuchet MS" panose="020B0603020202020204" pitchFamily="34" charset="0"/>
            </a:endParaRPr>
          </a:p>
          <a:p>
            <a:pPr marL="342900" indent="-342900">
              <a:buFont typeface="Arial" panose="020B0604020202020204" pitchFamily="34" charset="0"/>
              <a:buChar char="•"/>
            </a:pPr>
            <a:r>
              <a:rPr lang="lt-LT" sz="2000" dirty="0">
                <a:latin typeface="Trebuchet MS" panose="020B0603020202020204" pitchFamily="34" charset="0"/>
              </a:rPr>
              <a:t>Jei pardavimo PVM – pirkimo PVM = </a:t>
            </a:r>
            <a:r>
              <a:rPr lang="en-US" sz="2000" b="1" dirty="0" err="1">
                <a:solidFill>
                  <a:srgbClr val="00B050"/>
                </a:solidFill>
                <a:latin typeface="Trebuchet MS" panose="020B0603020202020204" pitchFamily="34" charset="0"/>
              </a:rPr>
              <a:t>teigiama</a:t>
            </a:r>
            <a:r>
              <a:rPr lang="en-US" sz="2000" b="1" dirty="0">
                <a:solidFill>
                  <a:srgbClr val="00B050"/>
                </a:solidFill>
                <a:latin typeface="Trebuchet MS" panose="020B0603020202020204" pitchFamily="34" charset="0"/>
              </a:rPr>
              <a:t> </a:t>
            </a:r>
            <a:r>
              <a:rPr lang="en-US" sz="2000" b="1" dirty="0" err="1">
                <a:solidFill>
                  <a:srgbClr val="00B050"/>
                </a:solidFill>
                <a:latin typeface="Trebuchet MS" panose="020B0603020202020204" pitchFamily="34" charset="0"/>
              </a:rPr>
              <a:t>suma</a:t>
            </a:r>
            <a:r>
              <a:rPr lang="en-US" sz="2000" b="1" dirty="0">
                <a:solidFill>
                  <a:srgbClr val="00B050"/>
                </a:solidFill>
                <a:latin typeface="Trebuchet MS" panose="020B0603020202020204" pitchFamily="34" charset="0"/>
              </a:rPr>
              <a:t> </a:t>
            </a:r>
            <a:r>
              <a:rPr lang="lt-LT" sz="2000" b="1" dirty="0">
                <a:latin typeface="Trebuchet MS" panose="020B0603020202020204" pitchFamily="34" charset="0"/>
              </a:rPr>
              <a:t>(mokėtinas į biudžetą PVM)</a:t>
            </a:r>
            <a:endParaRPr lang="en-US" sz="2000" b="1" dirty="0">
              <a:latin typeface="Trebuchet MS" panose="020B0603020202020204" pitchFamily="34" charset="0"/>
            </a:endParaRPr>
          </a:p>
          <a:p>
            <a:endParaRPr lang="lt-LT" sz="2000" dirty="0">
              <a:latin typeface="Trebuchet MS" panose="020B0603020202020204" pitchFamily="34" charset="0"/>
            </a:endParaRPr>
          </a:p>
          <a:p>
            <a:pPr marL="342900" indent="-342900">
              <a:buFont typeface="Arial" panose="020B0604020202020204" pitchFamily="34" charset="0"/>
              <a:buChar char="•"/>
            </a:pPr>
            <a:r>
              <a:rPr lang="lt-LT" sz="2000" dirty="0">
                <a:latin typeface="Trebuchet MS" panose="020B0603020202020204" pitchFamily="34" charset="0"/>
              </a:rPr>
              <a:t>Jei pardavimo PVM – pirkimo PVM = </a:t>
            </a:r>
            <a:r>
              <a:rPr lang="en-US" sz="2000" b="1" dirty="0" err="1">
                <a:solidFill>
                  <a:srgbClr val="7B94D1"/>
                </a:solidFill>
                <a:latin typeface="Trebuchet MS" panose="020B0603020202020204" pitchFamily="34" charset="0"/>
              </a:rPr>
              <a:t>neigiama</a:t>
            </a:r>
            <a:r>
              <a:rPr lang="lt-LT" sz="2000" b="1" dirty="0">
                <a:solidFill>
                  <a:srgbClr val="7B94D1"/>
                </a:solidFill>
                <a:latin typeface="Trebuchet MS" panose="020B0603020202020204" pitchFamily="34" charset="0"/>
              </a:rPr>
              <a:t> </a:t>
            </a:r>
            <a:r>
              <a:rPr lang="en-US" sz="2000" b="1" dirty="0" err="1">
                <a:solidFill>
                  <a:srgbClr val="7B94D1"/>
                </a:solidFill>
                <a:latin typeface="Trebuchet MS" panose="020B0603020202020204" pitchFamily="34" charset="0"/>
              </a:rPr>
              <a:t>suma</a:t>
            </a:r>
            <a:r>
              <a:rPr lang="lt-LT" sz="2000" b="1" dirty="0">
                <a:solidFill>
                  <a:srgbClr val="7B94D1"/>
                </a:solidFill>
                <a:latin typeface="Trebuchet MS" panose="020B0603020202020204" pitchFamily="34" charset="0"/>
              </a:rPr>
              <a:t> </a:t>
            </a:r>
            <a:r>
              <a:rPr lang="lt-LT" sz="2000" b="1" dirty="0">
                <a:latin typeface="Trebuchet MS" panose="020B0603020202020204" pitchFamily="34" charset="0"/>
              </a:rPr>
              <a:t>(grąžintinas iš biudžeto PVM)</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Pridėtinės vertės mokestis</a:t>
            </a:r>
          </a:p>
        </p:txBody>
      </p:sp>
    </p:spTree>
    <p:extLst>
      <p:ext uri="{BB962C8B-B14F-4D97-AF65-F5344CB8AC3E}">
        <p14:creationId xmlns:p14="http://schemas.microsoft.com/office/powerpoint/2010/main" val="3748113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354626"/>
            <a:ext cx="8631239" cy="4708981"/>
          </a:xfrm>
          <a:prstGeom prst="rect">
            <a:avLst/>
          </a:prstGeom>
          <a:noFill/>
        </p:spPr>
        <p:txBody>
          <a:bodyPr wrap="square" rtlCol="0">
            <a:spAutoFit/>
          </a:bodyPr>
          <a:lstStyle/>
          <a:p>
            <a:r>
              <a:rPr lang="lt-LT" sz="2000" b="1" dirty="0">
                <a:latin typeface="Trebuchet MS" panose="020B0603020202020204" pitchFamily="34" charset="0"/>
              </a:rPr>
              <a:t>Akcizų objektas</a:t>
            </a:r>
            <a:endParaRPr lang="en-US" sz="2000" b="1" dirty="0">
              <a:latin typeface="Trebuchet MS" panose="020B0603020202020204" pitchFamily="34" charset="0"/>
            </a:endParaRPr>
          </a:p>
          <a:p>
            <a:endParaRPr lang="lt-LT" sz="2000" dirty="0">
              <a:latin typeface="Trebuchet MS" panose="020B0603020202020204" pitchFamily="34" charset="0"/>
            </a:endParaRPr>
          </a:p>
          <a:p>
            <a:r>
              <a:rPr lang="lt-LT" sz="2000" b="1" u="sng" dirty="0">
                <a:latin typeface="Trebuchet MS" panose="020B0603020202020204" pitchFamily="34" charset="0"/>
              </a:rPr>
              <a:t>Akcizais yra apmokestinamos šios prekės:</a:t>
            </a:r>
          </a:p>
          <a:p>
            <a:pPr marL="342900" indent="-342900">
              <a:buFont typeface="Arial" panose="020B0604020202020204" pitchFamily="34" charset="0"/>
              <a:buChar char="•"/>
            </a:pPr>
            <a:r>
              <a:rPr lang="lt-LT" sz="2000" dirty="0">
                <a:latin typeface="Trebuchet MS" panose="020B0603020202020204" pitchFamily="34" charset="0"/>
              </a:rPr>
              <a:t>etilo alkoholis ir alkoholiniai gėrimai</a:t>
            </a:r>
          </a:p>
          <a:p>
            <a:pPr marL="342900" indent="-342900">
              <a:buFont typeface="Arial" panose="020B0604020202020204" pitchFamily="34" charset="0"/>
              <a:buChar char="•"/>
            </a:pPr>
            <a:r>
              <a:rPr lang="lt-LT" sz="2000" dirty="0">
                <a:latin typeface="Trebuchet MS" panose="020B0603020202020204" pitchFamily="34" charset="0"/>
              </a:rPr>
              <a:t>apdorotas tabakas</a:t>
            </a:r>
          </a:p>
          <a:p>
            <a:pPr marL="342900" indent="-342900">
              <a:buFont typeface="Arial" panose="020B0604020202020204" pitchFamily="34" charset="0"/>
              <a:buChar char="•"/>
            </a:pPr>
            <a:r>
              <a:rPr lang="lt-LT" sz="2000" dirty="0">
                <a:latin typeface="Trebuchet MS" panose="020B0603020202020204" pitchFamily="34" charset="0"/>
              </a:rPr>
              <a:t>neapdorotas tabakas</a:t>
            </a:r>
          </a:p>
          <a:p>
            <a:pPr marL="342900" indent="-342900">
              <a:buFont typeface="Arial" panose="020B0604020202020204" pitchFamily="34" charset="0"/>
              <a:buChar char="•"/>
            </a:pPr>
            <a:r>
              <a:rPr lang="lt-LT" sz="2000" dirty="0">
                <a:latin typeface="Trebuchet MS" panose="020B0603020202020204" pitchFamily="34" charset="0"/>
              </a:rPr>
              <a:t>kaitinamojo tabako produktai</a:t>
            </a:r>
          </a:p>
          <a:p>
            <a:pPr marL="342900" indent="-342900">
              <a:buFont typeface="Arial" panose="020B0604020202020204" pitchFamily="34" charset="0"/>
              <a:buChar char="•"/>
            </a:pPr>
            <a:r>
              <a:rPr lang="lt-LT" sz="2000" dirty="0">
                <a:latin typeface="Trebuchet MS" panose="020B0603020202020204" pitchFamily="34" charset="0"/>
              </a:rPr>
              <a:t>elektroninių cigarečių skystis</a:t>
            </a:r>
          </a:p>
          <a:p>
            <a:pPr marL="342900" indent="-342900">
              <a:buFont typeface="Arial" panose="020B0604020202020204" pitchFamily="34" charset="0"/>
              <a:buChar char="•"/>
            </a:pPr>
            <a:r>
              <a:rPr lang="lt-LT" sz="2000" dirty="0">
                <a:latin typeface="Trebuchet MS" panose="020B0603020202020204" pitchFamily="34" charset="0"/>
              </a:rPr>
              <a:t>energiniai produkta</a:t>
            </a:r>
            <a:r>
              <a:rPr lang="en-US" sz="2000" dirty="0" err="1">
                <a:latin typeface="Trebuchet MS" panose="020B0603020202020204" pitchFamily="34" charset="0"/>
              </a:rPr>
              <a:t>i</a:t>
            </a:r>
            <a:endParaRPr lang="lt-LT" sz="2000" dirty="0">
              <a:latin typeface="Trebuchet MS" panose="020B0603020202020204" pitchFamily="34" charset="0"/>
            </a:endParaRPr>
          </a:p>
          <a:p>
            <a:pPr marL="342900" indent="-342900">
              <a:buFont typeface="Arial" panose="020B0604020202020204" pitchFamily="34" charset="0"/>
              <a:buChar char="•"/>
            </a:pPr>
            <a:r>
              <a:rPr lang="lt-LT" sz="2000" dirty="0">
                <a:latin typeface="Trebuchet MS" panose="020B0603020202020204" pitchFamily="34" charset="0"/>
              </a:rPr>
              <a:t>elektros energija</a:t>
            </a:r>
            <a:endParaRPr lang="en-US" sz="2000" dirty="0">
              <a:latin typeface="Trebuchet MS" panose="020B0603020202020204" pitchFamily="34" charset="0"/>
            </a:endParaRPr>
          </a:p>
          <a:p>
            <a:pPr marL="342900" indent="-342900">
              <a:buFont typeface="Wingdings" panose="05000000000000000000" pitchFamily="2" charset="2"/>
              <a:buChar char="§"/>
            </a:pPr>
            <a:endParaRPr lang="en-US" sz="2000" dirty="0">
              <a:latin typeface="Trebuchet MS" panose="020B0603020202020204" pitchFamily="34" charset="0"/>
            </a:endParaRPr>
          </a:p>
          <a:p>
            <a:endParaRPr lang="lt-LT" sz="2000" dirty="0">
              <a:latin typeface="Trebuchet MS" panose="020B0603020202020204" pitchFamily="34" charset="0"/>
            </a:endParaRPr>
          </a:p>
          <a:p>
            <a:r>
              <a:rPr lang="lt-LT" sz="2000" dirty="0">
                <a:latin typeface="Trebuchet MS" panose="020B0603020202020204" pitchFamily="34" charset="0"/>
              </a:rPr>
              <a:t>Pagrindiniai akcizų mokesčio mokėtojai yra akcizais apmokestinamų prekių sandėlių savininkai; registruoti akcizais apmokestinamų prekių gavėjai; registruoti akcizais apmokestinamų prekių siuntėjai ir kt.</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Akcizai</a:t>
            </a:r>
          </a:p>
        </p:txBody>
      </p:sp>
    </p:spTree>
    <p:extLst>
      <p:ext uri="{BB962C8B-B14F-4D97-AF65-F5344CB8AC3E}">
        <p14:creationId xmlns:p14="http://schemas.microsoft.com/office/powerpoint/2010/main" val="1254430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799242"/>
            <a:ext cx="8631239" cy="2862322"/>
          </a:xfrm>
          <a:prstGeom prst="rect">
            <a:avLst/>
          </a:prstGeom>
          <a:noFill/>
        </p:spPr>
        <p:txBody>
          <a:bodyPr wrap="square" rtlCol="0">
            <a:spAutoFit/>
          </a:bodyPr>
          <a:lstStyle/>
          <a:p>
            <a:r>
              <a:rPr lang="lt-LT" sz="2000" b="1" u="sng" dirty="0">
                <a:latin typeface="Trebuchet MS" panose="020B0603020202020204" pitchFamily="34" charset="0"/>
              </a:rPr>
              <a:t>Akcizų tarifų pavyzdžiai:</a:t>
            </a:r>
            <a:endParaRPr lang="en-US" sz="2000" b="1" u="sng" dirty="0">
              <a:latin typeface="Trebuchet MS" panose="020B0603020202020204" pitchFamily="34" charset="0"/>
            </a:endParaRPr>
          </a:p>
          <a:p>
            <a:endParaRPr lang="lt-LT" sz="2000" b="1" u="sng" dirty="0">
              <a:latin typeface="Trebuchet MS" panose="020B0603020202020204" pitchFamily="34" charset="0"/>
            </a:endParaRPr>
          </a:p>
          <a:p>
            <a:pPr marL="342900" indent="-342900">
              <a:buFont typeface="Arial" panose="020B0604020202020204" pitchFamily="34" charset="0"/>
              <a:buChar char="•"/>
            </a:pPr>
            <a:r>
              <a:rPr lang="lt-LT" sz="2000" b="1" dirty="0">
                <a:latin typeface="Trebuchet MS" panose="020B0603020202020204" pitchFamily="34" charset="0"/>
              </a:rPr>
              <a:t>Specifinis elementas</a:t>
            </a:r>
            <a:r>
              <a:rPr lang="en-US" sz="2000" b="1" dirty="0">
                <a:latin typeface="Trebuchet MS" panose="020B0603020202020204" pitchFamily="34" charset="0"/>
              </a:rPr>
              <a:t> </a:t>
            </a:r>
            <a:r>
              <a:rPr lang="en-US" sz="2000" dirty="0">
                <a:latin typeface="Trebuchet MS" panose="020B0603020202020204" pitchFamily="34" charset="0"/>
              </a:rPr>
              <a:t>-</a:t>
            </a:r>
            <a:r>
              <a:rPr lang="lt-LT" sz="2000" dirty="0">
                <a:latin typeface="Trebuchet MS" panose="020B0603020202020204" pitchFamily="34" charset="0"/>
              </a:rPr>
              <a:t> pvz. 62,25 € už 1 000 prekės vienetų</a:t>
            </a:r>
            <a:endParaRPr lang="en-US" sz="2000" dirty="0">
              <a:latin typeface="Trebuchet MS" panose="020B0603020202020204" pitchFamily="34" charset="0"/>
            </a:endParaRPr>
          </a:p>
          <a:p>
            <a:endParaRPr lang="lt-LT" sz="2000" dirty="0">
              <a:latin typeface="Trebuchet MS" panose="020B0603020202020204" pitchFamily="34" charset="0"/>
            </a:endParaRPr>
          </a:p>
          <a:p>
            <a:pPr marL="342900" indent="-342900">
              <a:buFont typeface="Arial" panose="020B0604020202020204" pitchFamily="34" charset="0"/>
              <a:buChar char="•"/>
            </a:pPr>
            <a:r>
              <a:rPr lang="en-US" sz="2000" b="1" dirty="0">
                <a:latin typeface="Trebuchet MS" panose="020B0603020202020204" pitchFamily="34" charset="0"/>
              </a:rPr>
              <a:t>V</a:t>
            </a:r>
            <a:r>
              <a:rPr lang="lt-LT" sz="2000" b="1" dirty="0">
                <a:latin typeface="Trebuchet MS" panose="020B0603020202020204" pitchFamily="34" charset="0"/>
              </a:rPr>
              <a:t>ertybinis elementas </a:t>
            </a:r>
            <a:r>
              <a:rPr lang="lt-LT" sz="2000" dirty="0">
                <a:latin typeface="Trebuchet MS" panose="020B0603020202020204" pitchFamily="34" charset="0"/>
              </a:rPr>
              <a:t>– 25 </a:t>
            </a:r>
            <a:r>
              <a:rPr lang="en-US" sz="2000" dirty="0">
                <a:latin typeface="Trebuchet MS" panose="020B0603020202020204" pitchFamily="34" charset="0"/>
              </a:rPr>
              <a:t>%</a:t>
            </a:r>
            <a:r>
              <a:rPr lang="lt-LT" sz="2000" dirty="0">
                <a:latin typeface="Trebuchet MS" panose="020B0603020202020204" pitchFamily="34" charset="0"/>
              </a:rPr>
              <a:t> nuo maksimalios mažmeninės kainos</a:t>
            </a:r>
            <a:endParaRPr lang="en-US" sz="2000" dirty="0">
              <a:latin typeface="Trebuchet MS" panose="020B0603020202020204" pitchFamily="34" charset="0"/>
            </a:endParaRPr>
          </a:p>
          <a:p>
            <a:endParaRPr lang="lt-LT" sz="2000" dirty="0">
              <a:latin typeface="Trebuchet MS" panose="020B0603020202020204" pitchFamily="34" charset="0"/>
            </a:endParaRPr>
          </a:p>
          <a:p>
            <a:pPr marL="342900" indent="-342900">
              <a:buFont typeface="Arial" panose="020B0604020202020204" pitchFamily="34" charset="0"/>
              <a:buChar char="•"/>
            </a:pPr>
            <a:r>
              <a:rPr lang="lt-LT" sz="2000" b="1" dirty="0">
                <a:latin typeface="Trebuchet MS" panose="020B0603020202020204" pitchFamily="34" charset="0"/>
              </a:rPr>
              <a:t>Mišrus tarifas </a:t>
            </a:r>
            <a:r>
              <a:rPr lang="lt-LT" sz="2000" dirty="0">
                <a:latin typeface="Trebuchet MS" panose="020B0603020202020204" pitchFamily="34" charset="0"/>
              </a:rPr>
              <a:t>– kai taikomi abu ir specifinis elementas ir vertybinis elementas</a:t>
            </a:r>
            <a:r>
              <a:rPr lang="en-US" sz="2000" dirty="0">
                <a:latin typeface="Trebuchet MS" panose="020B0603020202020204" pitchFamily="34" charset="0"/>
              </a:rPr>
              <a:t> </a:t>
            </a:r>
            <a:r>
              <a:rPr lang="lt-LT" sz="2000" dirty="0">
                <a:latin typeface="Trebuchet MS" panose="020B0603020202020204" pitchFamily="34" charset="0"/>
              </a:rPr>
              <a:t>- t. y. kombinuotasis tarifas (t. y. specifinio ir vertybinio elementų suma)</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Akcizai</a:t>
            </a:r>
          </a:p>
        </p:txBody>
      </p:sp>
    </p:spTree>
    <p:extLst>
      <p:ext uri="{BB962C8B-B14F-4D97-AF65-F5344CB8AC3E}">
        <p14:creationId xmlns:p14="http://schemas.microsoft.com/office/powerpoint/2010/main" val="3580858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589517"/>
            <a:ext cx="8631239" cy="3477875"/>
          </a:xfrm>
          <a:prstGeom prst="rect">
            <a:avLst/>
          </a:prstGeom>
          <a:noFill/>
        </p:spPr>
        <p:txBody>
          <a:bodyPr wrap="square" rtlCol="0">
            <a:spAutoFit/>
          </a:bodyPr>
          <a:lstStyle/>
          <a:p>
            <a:r>
              <a:rPr lang="lt-LT" sz="2000" b="1" u="sng" dirty="0">
                <a:latin typeface="Trebuchet MS" panose="020B0603020202020204" pitchFamily="34" charset="0"/>
              </a:rPr>
              <a:t>Mokesčio objektas yra nekilnojamasis turtas, esantis Lietuvos Respublikoje, išskyrus:</a:t>
            </a:r>
            <a:endParaRPr lang="en-US" sz="2000" b="1" u="sng" dirty="0">
              <a:latin typeface="Trebuchet MS" panose="020B0603020202020204" pitchFamily="34" charset="0"/>
            </a:endParaRPr>
          </a:p>
          <a:p>
            <a:endParaRPr lang="lt-LT" sz="2000" b="1" u="sng" dirty="0">
              <a:latin typeface="Trebuchet MS" panose="020B0603020202020204" pitchFamily="34" charset="0"/>
            </a:endParaRPr>
          </a:p>
          <a:p>
            <a:pPr marL="342900" indent="-342900">
              <a:buFont typeface="Arial" panose="020B0604020202020204" pitchFamily="34" charset="0"/>
              <a:buChar char="•"/>
            </a:pPr>
            <a:r>
              <a:rPr lang="lt-LT" sz="2000" dirty="0">
                <a:latin typeface="Trebuchet MS" panose="020B0603020202020204" pitchFamily="34" charset="0"/>
              </a:rPr>
              <a:t>faktiškai nenaudojamą nekilnojamąjį turtą, kurio statyba neužbaigta Lietuvos Respublikos statybos įstatymo nustatyta tvarka</a:t>
            </a:r>
            <a:r>
              <a:rPr lang="en-US" sz="2000" dirty="0">
                <a:latin typeface="Trebuchet MS" panose="020B0603020202020204" pitchFamily="34" charset="0"/>
              </a:rPr>
              <a:t> </a:t>
            </a:r>
            <a:r>
              <a:rPr lang="en-US" sz="2000" dirty="0" err="1">
                <a:latin typeface="Trebuchet MS" panose="020B0603020202020204" pitchFamily="34" charset="0"/>
              </a:rPr>
              <a:t>i</a:t>
            </a:r>
            <a:r>
              <a:rPr lang="lt-LT" sz="2000" dirty="0">
                <a:latin typeface="Trebuchet MS" panose="020B0603020202020204" pitchFamily="34" charset="0"/>
              </a:rPr>
              <a:t>r kt. išimtys</a:t>
            </a:r>
          </a:p>
          <a:p>
            <a:pPr marL="342900" indent="-342900">
              <a:buFont typeface="Arial" panose="020B0604020202020204" pitchFamily="34" charset="0"/>
              <a:buChar char="•"/>
            </a:pPr>
            <a:endParaRPr lang="lt-LT" sz="2000" dirty="0">
              <a:latin typeface="Trebuchet MS" panose="020B0603020202020204" pitchFamily="34" charset="0"/>
            </a:endParaRPr>
          </a:p>
          <a:p>
            <a:pPr marL="342900" indent="-342900">
              <a:buFont typeface="Arial" panose="020B0604020202020204" pitchFamily="34" charset="0"/>
              <a:buChar char="•"/>
            </a:pPr>
            <a:r>
              <a:rPr lang="lt-LT" sz="2000" dirty="0">
                <a:latin typeface="Trebuchet MS" panose="020B0603020202020204" pitchFamily="34" charset="0"/>
              </a:rPr>
              <a:t>Mokestį moka nekilnojamojo turto savininkai – fiziniai ir juridiniai asmenys</a:t>
            </a:r>
            <a:endParaRPr lang="en-US" sz="2000" dirty="0">
              <a:latin typeface="Trebuchet MS" panose="020B0603020202020204" pitchFamily="34" charset="0"/>
            </a:endParaRPr>
          </a:p>
          <a:p>
            <a:endParaRPr lang="lt-LT" sz="2000" dirty="0">
              <a:latin typeface="Trebuchet MS" panose="020B0603020202020204" pitchFamily="34" charset="0"/>
            </a:endParaRPr>
          </a:p>
          <a:p>
            <a:pPr marL="342900" indent="-342900">
              <a:buFont typeface="Arial" panose="020B0604020202020204" pitchFamily="34" charset="0"/>
              <a:buChar char="•"/>
            </a:pPr>
            <a:r>
              <a:rPr lang="lt-LT" sz="2000" dirty="0">
                <a:latin typeface="Trebuchet MS" panose="020B0603020202020204" pitchFamily="34" charset="0"/>
              </a:rPr>
              <a:t>Mokesčio tarifas – nuo 0,5 </a:t>
            </a:r>
            <a:r>
              <a:rPr lang="en-US" sz="2000" dirty="0">
                <a:latin typeface="Trebuchet MS" panose="020B0603020202020204" pitchFamily="34" charset="0"/>
              </a:rPr>
              <a:t>%</a:t>
            </a:r>
            <a:r>
              <a:rPr lang="lt-LT" sz="2000" dirty="0">
                <a:latin typeface="Trebuchet MS" panose="020B0603020202020204" pitchFamily="34" charset="0"/>
              </a:rPr>
              <a:t> iki 3 </a:t>
            </a:r>
            <a:r>
              <a:rPr lang="en-US" sz="2000" dirty="0">
                <a:latin typeface="Trebuchet MS" panose="020B0603020202020204" pitchFamily="34" charset="0"/>
              </a:rPr>
              <a:t>%</a:t>
            </a:r>
            <a:r>
              <a:rPr lang="lt-LT" sz="2000" dirty="0">
                <a:latin typeface="Trebuchet MS" panose="020B0603020202020204" pitchFamily="34" charset="0"/>
              </a:rPr>
              <a:t> nekilnojamojo turto mokestinės vertės (savivaldybių tarybos nustato)</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Nekilnojamojo turto mokestis</a:t>
            </a:r>
          </a:p>
        </p:txBody>
      </p:sp>
    </p:spTree>
    <p:extLst>
      <p:ext uri="{BB962C8B-B14F-4D97-AF65-F5344CB8AC3E}">
        <p14:creationId xmlns:p14="http://schemas.microsoft.com/office/powerpoint/2010/main" val="991025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6351" y="1296488"/>
            <a:ext cx="10839295" cy="4708981"/>
          </a:xfrm>
          <a:prstGeom prst="rect">
            <a:avLst/>
          </a:prstGeom>
          <a:noFill/>
        </p:spPr>
        <p:txBody>
          <a:bodyPr wrap="square" rtlCol="0">
            <a:spAutoFit/>
          </a:bodyPr>
          <a:lstStyle/>
          <a:p>
            <a:r>
              <a:rPr lang="lt-LT" sz="2000" dirty="0">
                <a:latin typeface="Trebuchet MS" panose="020B0603020202020204" pitchFamily="34" charset="0"/>
              </a:rPr>
              <a:t>Mokesčiu neapmokestinamas nekilnojamasis turtas – fiziniams asmenims nuosavybės teise priklausančių ar jų įsigyjamų gyvenamosios, sodų, garažų, fermų, šiltnamių, ūkio, pagalbinio ūkio, mokslo, religinės, poilsio paskirties statinių (patalpų), žuvininkystės statinių ir inžinerinių statinių bendra vertė, neviršijanti 150 000 €</a:t>
            </a:r>
            <a:endParaRPr lang="en-US" sz="2000" dirty="0">
              <a:latin typeface="Trebuchet MS" panose="020B0603020202020204" pitchFamily="34" charset="0"/>
            </a:endParaRPr>
          </a:p>
          <a:p>
            <a:endParaRPr lang="lt-LT" sz="2000" dirty="0">
              <a:latin typeface="Trebuchet MS" panose="020B0603020202020204" pitchFamily="34" charset="0"/>
            </a:endParaRPr>
          </a:p>
          <a:p>
            <a:r>
              <a:rPr lang="lt-LT" sz="2000" b="1" u="sng" dirty="0">
                <a:latin typeface="Trebuchet MS" panose="020B0603020202020204" pitchFamily="34" charset="0"/>
              </a:rPr>
              <a:t>Nurodyto turto mokestinės vertės daliai, viršijančiai:</a:t>
            </a:r>
            <a:endParaRPr lang="en-US" sz="2000" b="1" u="sng" dirty="0">
              <a:latin typeface="Trebuchet MS" panose="020B0603020202020204" pitchFamily="34" charset="0"/>
            </a:endParaRPr>
          </a:p>
          <a:p>
            <a:endParaRPr lang="lt-LT" sz="2000" b="1" u="sng" dirty="0">
              <a:latin typeface="Trebuchet MS" panose="020B0603020202020204" pitchFamily="34" charset="0"/>
            </a:endParaRPr>
          </a:p>
          <a:p>
            <a:pPr marL="342900" indent="-342900">
              <a:buFont typeface="Arial" panose="020B0604020202020204" pitchFamily="34" charset="0"/>
              <a:buChar char="•"/>
            </a:pPr>
            <a:r>
              <a:rPr lang="lt-LT" sz="2000" dirty="0">
                <a:latin typeface="Trebuchet MS" panose="020B0603020202020204" pitchFamily="34" charset="0"/>
              </a:rPr>
              <a:t>neapmokestinamąjį dydį, tačiau neviršijančiai 300 000 €, taikomas 0,5 </a:t>
            </a:r>
            <a:r>
              <a:rPr lang="en-US" sz="2000" dirty="0">
                <a:latin typeface="Trebuchet MS" panose="020B0603020202020204" pitchFamily="34" charset="0"/>
              </a:rPr>
              <a:t>%</a:t>
            </a:r>
            <a:r>
              <a:rPr lang="lt-LT" sz="2000" dirty="0">
                <a:latin typeface="Trebuchet MS" panose="020B0603020202020204" pitchFamily="34" charset="0"/>
              </a:rPr>
              <a:t> mokesčio tarifas</a:t>
            </a:r>
          </a:p>
          <a:p>
            <a:pPr marL="342900" indent="-342900">
              <a:buFont typeface="Arial" panose="020B0604020202020204" pitchFamily="34" charset="0"/>
              <a:buChar char="•"/>
            </a:pPr>
            <a:endParaRPr lang="en-US" sz="2000" dirty="0">
              <a:latin typeface="Trebuchet MS" panose="020B0603020202020204" pitchFamily="34" charset="0"/>
            </a:endParaRPr>
          </a:p>
          <a:p>
            <a:pPr marL="342900" indent="-342900">
              <a:buFont typeface="Arial" panose="020B0604020202020204" pitchFamily="34" charset="0"/>
              <a:buChar char="•"/>
            </a:pPr>
            <a:r>
              <a:rPr lang="lt-LT" sz="2000" dirty="0">
                <a:latin typeface="Trebuchet MS" panose="020B0603020202020204" pitchFamily="34" charset="0"/>
              </a:rPr>
              <a:t>300 000 €, tačiau neviršijančiai 500 000 €, taikomas 1 </a:t>
            </a:r>
            <a:r>
              <a:rPr lang="en-US" sz="2000" dirty="0">
                <a:latin typeface="Trebuchet MS" panose="020B0603020202020204" pitchFamily="34" charset="0"/>
              </a:rPr>
              <a:t>%</a:t>
            </a:r>
            <a:r>
              <a:rPr lang="lt-LT" sz="2000" dirty="0">
                <a:latin typeface="Trebuchet MS" panose="020B0603020202020204" pitchFamily="34" charset="0"/>
              </a:rPr>
              <a:t> mokesčio tarifas</a:t>
            </a:r>
          </a:p>
          <a:p>
            <a:pPr marL="342900" indent="-342900">
              <a:buFont typeface="Arial" panose="020B0604020202020204" pitchFamily="34" charset="0"/>
              <a:buChar char="•"/>
            </a:pPr>
            <a:endParaRPr lang="en-US" sz="2000" dirty="0">
              <a:latin typeface="Trebuchet MS" panose="020B0603020202020204" pitchFamily="34" charset="0"/>
            </a:endParaRPr>
          </a:p>
          <a:p>
            <a:pPr marL="342900" indent="-342900">
              <a:buFont typeface="Arial" panose="020B0604020202020204" pitchFamily="34" charset="0"/>
              <a:buChar char="•"/>
            </a:pPr>
            <a:r>
              <a:rPr lang="lt-LT" sz="2000" dirty="0">
                <a:latin typeface="Trebuchet MS" panose="020B0603020202020204" pitchFamily="34" charset="0"/>
              </a:rPr>
              <a:t>500 000 €, taikomas 2 </a:t>
            </a:r>
            <a:r>
              <a:rPr lang="en-US" sz="2000" dirty="0">
                <a:latin typeface="Trebuchet MS" panose="020B0603020202020204" pitchFamily="34" charset="0"/>
              </a:rPr>
              <a:t>%</a:t>
            </a:r>
            <a:r>
              <a:rPr lang="lt-LT" sz="2000" dirty="0">
                <a:latin typeface="Trebuchet MS" panose="020B0603020202020204" pitchFamily="34" charset="0"/>
              </a:rPr>
              <a:t> mokesčio tarifas</a:t>
            </a:r>
            <a:endParaRPr lang="en-US" sz="2000" dirty="0">
              <a:latin typeface="Trebuchet MS" panose="020B0603020202020204" pitchFamily="34" charset="0"/>
            </a:endParaRPr>
          </a:p>
          <a:p>
            <a:endParaRPr lang="en-US" sz="2000" dirty="0">
              <a:latin typeface="Trebuchet MS" panose="020B0603020202020204" pitchFamily="34" charset="0"/>
            </a:endParaRPr>
          </a:p>
          <a:p>
            <a:endParaRPr lang="en-US" sz="2000" dirty="0">
              <a:latin typeface="Trebuchet MS" panose="020B0603020202020204" pitchFamily="34" charset="0"/>
            </a:endParaRPr>
          </a:p>
          <a:p>
            <a:r>
              <a:rPr lang="lt-LT" sz="2000" dirty="0">
                <a:latin typeface="Trebuchet MS" panose="020B0603020202020204" pitchFamily="34" charset="0"/>
              </a:rPr>
              <a:t>Asmenims, auginantiems tris ir daugiau vaikų šios sumos yra kitokios</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Nekilnojamojo turto mokestis</a:t>
            </a:r>
          </a:p>
        </p:txBody>
      </p:sp>
    </p:spTree>
    <p:extLst>
      <p:ext uri="{BB962C8B-B14F-4D97-AF65-F5344CB8AC3E}">
        <p14:creationId xmlns:p14="http://schemas.microsoft.com/office/powerpoint/2010/main" val="3158009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455293"/>
            <a:ext cx="8631239" cy="4190827"/>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lt-LT" sz="2000" dirty="0">
                <a:latin typeface="Trebuchet MS" panose="020B0603020202020204" pitchFamily="34" charset="0"/>
              </a:rPr>
              <a:t>Žemės mokesti</a:t>
            </a:r>
            <a:r>
              <a:rPr lang="en-US" sz="2000" dirty="0">
                <a:latin typeface="Trebuchet MS" panose="020B0603020202020204" pitchFamily="34" charset="0"/>
              </a:rPr>
              <a:t>s</a:t>
            </a:r>
            <a:endParaRPr lang="lt-LT" sz="2000" dirty="0">
              <a:latin typeface="Trebuchet MS" panose="020B0603020202020204" pitchFamily="34" charset="0"/>
            </a:endParaRPr>
          </a:p>
          <a:p>
            <a:pPr marL="342900" indent="-342900">
              <a:lnSpc>
                <a:spcPct val="150000"/>
              </a:lnSpc>
              <a:buFont typeface="Wingdings" panose="05000000000000000000" pitchFamily="2" charset="2"/>
              <a:buChar char="§"/>
            </a:pPr>
            <a:r>
              <a:rPr lang="lt-LT" sz="2000" dirty="0">
                <a:latin typeface="Trebuchet MS" panose="020B0603020202020204" pitchFamily="34" charset="0"/>
              </a:rPr>
              <a:t>Mokestis už valstybinius gamtos išteklius</a:t>
            </a:r>
          </a:p>
          <a:p>
            <a:pPr marL="342900" indent="-342900">
              <a:lnSpc>
                <a:spcPct val="150000"/>
              </a:lnSpc>
              <a:buFont typeface="Wingdings" panose="05000000000000000000" pitchFamily="2" charset="2"/>
              <a:buChar char="§"/>
            </a:pPr>
            <a:r>
              <a:rPr lang="lt-LT" sz="2000" dirty="0">
                <a:latin typeface="Trebuchet MS" panose="020B0603020202020204" pitchFamily="34" charset="0"/>
              </a:rPr>
              <a:t>Angliavandenilių išteklių mokestis</a:t>
            </a:r>
          </a:p>
          <a:p>
            <a:pPr marL="342900" indent="-342900">
              <a:lnSpc>
                <a:spcPct val="150000"/>
              </a:lnSpc>
              <a:buFont typeface="Wingdings" panose="05000000000000000000" pitchFamily="2" charset="2"/>
              <a:buChar char="§"/>
            </a:pPr>
            <a:r>
              <a:rPr lang="lt-LT" sz="2000" dirty="0">
                <a:latin typeface="Trebuchet MS" panose="020B0603020202020204" pitchFamily="34" charset="0"/>
              </a:rPr>
              <a:t>Mokestis už aplinkos teršimą</a:t>
            </a:r>
          </a:p>
          <a:p>
            <a:pPr marL="342900" indent="-342900">
              <a:lnSpc>
                <a:spcPct val="150000"/>
              </a:lnSpc>
              <a:buFont typeface="Wingdings" panose="05000000000000000000" pitchFamily="2" charset="2"/>
              <a:buChar char="§"/>
            </a:pPr>
            <a:r>
              <a:rPr lang="lt-LT" sz="2000" dirty="0">
                <a:latin typeface="Trebuchet MS" panose="020B0603020202020204" pitchFamily="34" charset="0"/>
              </a:rPr>
              <a:t>Paveldimo turto mokestis</a:t>
            </a:r>
          </a:p>
          <a:p>
            <a:pPr marL="342900" indent="-342900">
              <a:lnSpc>
                <a:spcPct val="150000"/>
              </a:lnSpc>
              <a:buFont typeface="Wingdings" panose="05000000000000000000" pitchFamily="2" charset="2"/>
              <a:buChar char="§"/>
            </a:pPr>
            <a:r>
              <a:rPr lang="lt-LT" sz="2000" dirty="0">
                <a:latin typeface="Trebuchet MS" panose="020B0603020202020204" pitchFamily="34" charset="0"/>
              </a:rPr>
              <a:t>Privalomojo sveikatos draudimo įmokos</a:t>
            </a:r>
          </a:p>
          <a:p>
            <a:pPr marL="342900" indent="-342900">
              <a:lnSpc>
                <a:spcPct val="150000"/>
              </a:lnSpc>
              <a:buFont typeface="Wingdings" panose="05000000000000000000" pitchFamily="2" charset="2"/>
              <a:buChar char="§"/>
            </a:pPr>
            <a:r>
              <a:rPr lang="lt-LT" sz="2000" dirty="0">
                <a:latin typeface="Trebuchet MS" panose="020B0603020202020204" pitchFamily="34" charset="0"/>
              </a:rPr>
              <a:t>Įmokos į Garantinį fondą</a:t>
            </a:r>
          </a:p>
          <a:p>
            <a:pPr marL="342900" indent="-342900">
              <a:lnSpc>
                <a:spcPct val="150000"/>
              </a:lnSpc>
              <a:buFont typeface="Wingdings" panose="05000000000000000000" pitchFamily="2" charset="2"/>
              <a:buChar char="§"/>
            </a:pPr>
            <a:r>
              <a:rPr lang="lt-LT" sz="2000" dirty="0">
                <a:latin typeface="Trebuchet MS" panose="020B0603020202020204" pitchFamily="34" charset="0"/>
              </a:rPr>
              <a:t>Loterijų ir azartinių lošimų mokestis</a:t>
            </a:r>
          </a:p>
          <a:p>
            <a:pPr marL="342900" indent="-342900">
              <a:lnSpc>
                <a:spcPct val="150000"/>
              </a:lnSpc>
              <a:buFont typeface="Wingdings" panose="05000000000000000000" pitchFamily="2" charset="2"/>
              <a:buChar char="§"/>
            </a:pPr>
            <a:r>
              <a:rPr lang="lt-LT" sz="2000" dirty="0">
                <a:latin typeface="Trebuchet MS" panose="020B0603020202020204" pitchFamily="34" charset="0"/>
              </a:rPr>
              <a:t>19) valstybinio socialinio draudimo įmokos ir kt.</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Kiti mokesčiai</a:t>
            </a:r>
          </a:p>
        </p:txBody>
      </p:sp>
    </p:spTree>
    <p:extLst>
      <p:ext uri="{BB962C8B-B14F-4D97-AF65-F5344CB8AC3E}">
        <p14:creationId xmlns:p14="http://schemas.microsoft.com/office/powerpoint/2010/main" val="278665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C327390-8F10-4EEB-B55D-0B4A56E0A5EE}"/>
              </a:ext>
            </a:extLst>
          </p:cNvPr>
          <p:cNvSpPr/>
          <p:nvPr/>
        </p:nvSpPr>
        <p:spPr>
          <a:xfrm>
            <a:off x="0" y="0"/>
            <a:ext cx="12192000" cy="6857999"/>
          </a:xfrm>
          <a:prstGeom prst="rect">
            <a:avLst/>
          </a:prstGeom>
          <a:solidFill>
            <a:srgbClr val="006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637115D3-988F-4643-A5D5-98E449A06441}"/>
              </a:ext>
            </a:extLst>
          </p:cNvPr>
          <p:cNvSpPr/>
          <p:nvPr/>
        </p:nvSpPr>
        <p:spPr>
          <a:xfrm>
            <a:off x="4095296" y="2721113"/>
            <a:ext cx="4001416" cy="707886"/>
          </a:xfrm>
          <a:prstGeom prst="rect">
            <a:avLst/>
          </a:prstGeom>
        </p:spPr>
        <p:txBody>
          <a:bodyPr wrap="none">
            <a:spAutoFit/>
          </a:bodyPr>
          <a:lstStyle/>
          <a:p>
            <a:pPr algn="ctr"/>
            <a:r>
              <a:rPr lang="lt-LT" sz="4000" b="1" dirty="0">
                <a:solidFill>
                  <a:schemeClr val="bg1"/>
                </a:solidFill>
                <a:latin typeface="Trebuchet MS" panose="020B0603020202020204" pitchFamily="34" charset="0"/>
              </a:rPr>
              <a:t>Ačiū už dėmesį</a:t>
            </a:r>
            <a:r>
              <a:rPr lang="en-US" sz="4000" b="1" dirty="0">
                <a:solidFill>
                  <a:schemeClr val="bg1"/>
                </a:solidFill>
                <a:latin typeface="Trebuchet MS" panose="020B0603020202020204" pitchFamily="34" charset="0"/>
              </a:rPr>
              <a:t>!</a:t>
            </a:r>
            <a:endParaRPr lang="lt-LT" sz="4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46264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73485" y="1782151"/>
            <a:ext cx="5936473" cy="1323439"/>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Trebuchet MS" panose="020B0603020202020204" pitchFamily="34" charset="0"/>
              </a:rPr>
              <a:t>P</a:t>
            </a:r>
            <a:r>
              <a:rPr lang="lt-LT" sz="2000" dirty="0">
                <a:latin typeface="Trebuchet MS" panose="020B0603020202020204" pitchFamily="34" charset="0"/>
              </a:rPr>
              <a:t>ajamų mokestį moka pajamų </a:t>
            </a:r>
            <a:r>
              <a:rPr lang="lt-LT" sz="2000" b="1" dirty="0">
                <a:latin typeface="Trebuchet MS" panose="020B0603020202020204" pitchFamily="34" charset="0"/>
              </a:rPr>
              <a:t>gavęs</a:t>
            </a:r>
            <a:r>
              <a:rPr lang="lt-LT" sz="2000" dirty="0">
                <a:latin typeface="Trebuchet MS" panose="020B0603020202020204" pitchFamily="34" charset="0"/>
              </a:rPr>
              <a:t> ir (arba) pajamų </a:t>
            </a:r>
            <a:r>
              <a:rPr lang="lt-LT" sz="2000" b="1" dirty="0">
                <a:latin typeface="Trebuchet MS" panose="020B0603020202020204" pitchFamily="34" charset="0"/>
              </a:rPr>
              <a:t>uždirbęs</a:t>
            </a:r>
            <a:r>
              <a:rPr lang="lt-LT" sz="2000" dirty="0">
                <a:latin typeface="Trebuchet MS" panose="020B0603020202020204" pitchFamily="34" charset="0"/>
              </a:rPr>
              <a:t> gyventojas</a:t>
            </a:r>
          </a:p>
          <a:p>
            <a:endParaRPr lang="lt-LT" sz="2000" dirty="0">
              <a:latin typeface="Trebuchet MS" panose="020B0603020202020204" pitchFamily="34" charset="0"/>
            </a:endParaRPr>
          </a:p>
          <a:p>
            <a:pPr marL="342900" indent="-342900">
              <a:buFont typeface="Wingdings" panose="05000000000000000000" pitchFamily="2" charset="2"/>
              <a:buChar char="§"/>
            </a:pPr>
            <a:r>
              <a:rPr lang="en-US" sz="2000" dirty="0">
                <a:latin typeface="Trebuchet MS" panose="020B0603020202020204" pitchFamily="34" charset="0"/>
              </a:rPr>
              <a:t>G</a:t>
            </a:r>
            <a:r>
              <a:rPr lang="lt-LT" sz="2000" dirty="0">
                <a:latin typeface="Trebuchet MS" panose="020B0603020202020204" pitchFamily="34" charset="0"/>
              </a:rPr>
              <a:t>yventojas gali būti </a:t>
            </a:r>
            <a:r>
              <a:rPr lang="lt-LT" sz="2000" b="1" dirty="0">
                <a:latin typeface="Trebuchet MS" panose="020B0603020202020204" pitchFamily="34" charset="0"/>
              </a:rPr>
              <a:t>nuolatinis ir nenuolatinis</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Gyventojų pajamų mokestis</a:t>
            </a:r>
          </a:p>
        </p:txBody>
      </p:sp>
    </p:spTree>
    <p:extLst>
      <p:ext uri="{BB962C8B-B14F-4D97-AF65-F5344CB8AC3E}">
        <p14:creationId xmlns:p14="http://schemas.microsoft.com/office/powerpoint/2010/main" val="99145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2346" y="1078316"/>
            <a:ext cx="10787305" cy="5416868"/>
          </a:xfrm>
          <a:prstGeom prst="rect">
            <a:avLst/>
          </a:prstGeom>
          <a:noFill/>
        </p:spPr>
        <p:txBody>
          <a:bodyPr wrap="square" rtlCol="0">
            <a:spAutoFit/>
          </a:bodyPr>
          <a:lstStyle/>
          <a:p>
            <a:r>
              <a:rPr lang="lt-LT" sz="2000" b="1" u="sng" dirty="0">
                <a:latin typeface="Trebuchet MS" panose="020B0603020202020204" pitchFamily="34" charset="0"/>
              </a:rPr>
              <a:t>Nuolatiniu Lietuvos gyventoju laikomas:</a:t>
            </a:r>
          </a:p>
          <a:p>
            <a:endParaRPr lang="lt-LT" sz="2000" dirty="0">
              <a:latin typeface="Trebuchet MS" panose="020B0603020202020204" pitchFamily="34" charset="0"/>
            </a:endParaRPr>
          </a:p>
          <a:p>
            <a:pPr marL="342900" indent="-342900">
              <a:buFont typeface="Wingdings" panose="05000000000000000000" pitchFamily="2" charset="2"/>
              <a:buChar char="§"/>
            </a:pPr>
            <a:r>
              <a:rPr lang="lt-LT" dirty="0">
                <a:latin typeface="Trebuchet MS" panose="020B0603020202020204" pitchFamily="34" charset="0"/>
              </a:rPr>
              <a:t>fizinis asmuo, kurio </a:t>
            </a:r>
            <a:r>
              <a:rPr lang="lt-LT" b="1" dirty="0">
                <a:latin typeface="Trebuchet MS" panose="020B0603020202020204" pitchFamily="34" charset="0"/>
              </a:rPr>
              <a:t>nuolatinė gyvenamoji vieta</a:t>
            </a:r>
            <a:r>
              <a:rPr lang="lt-LT" dirty="0">
                <a:latin typeface="Trebuchet MS" panose="020B0603020202020204" pitchFamily="34" charset="0"/>
              </a:rPr>
              <a:t> mokestiniu laikotarpiu yra </a:t>
            </a:r>
            <a:r>
              <a:rPr lang="lt-LT" b="1" dirty="0">
                <a:latin typeface="Trebuchet MS" panose="020B0603020202020204" pitchFamily="34" charset="0"/>
              </a:rPr>
              <a:t>Lietuvoje</a:t>
            </a:r>
            <a:r>
              <a:rPr lang="lt-LT" dirty="0">
                <a:latin typeface="Trebuchet MS" panose="020B0603020202020204" pitchFamily="34" charset="0"/>
              </a:rPr>
              <a:t>, arba</a:t>
            </a:r>
          </a:p>
          <a:p>
            <a:pPr marL="342900" indent="-342900">
              <a:buFont typeface="Wingdings" panose="05000000000000000000" pitchFamily="2" charset="2"/>
              <a:buChar char="§"/>
            </a:pPr>
            <a:endParaRPr lang="lt-LT" dirty="0">
              <a:latin typeface="Trebuchet MS" panose="020B0603020202020204" pitchFamily="34" charset="0"/>
            </a:endParaRPr>
          </a:p>
          <a:p>
            <a:pPr marL="342900" indent="-342900">
              <a:buFont typeface="Wingdings" panose="05000000000000000000" pitchFamily="2" charset="2"/>
              <a:buChar char="§"/>
            </a:pPr>
            <a:r>
              <a:rPr lang="lt-LT" dirty="0">
                <a:latin typeface="Trebuchet MS" panose="020B0603020202020204" pitchFamily="34" charset="0"/>
              </a:rPr>
              <a:t>fizinis asmuo, kurio </a:t>
            </a:r>
            <a:r>
              <a:rPr lang="lt-LT" b="1" dirty="0">
                <a:latin typeface="Trebuchet MS" panose="020B0603020202020204" pitchFamily="34" charset="0"/>
              </a:rPr>
              <a:t>asmeninių, socialinių arba ekonominių interesų buvimo vieta </a:t>
            </a:r>
            <a:r>
              <a:rPr lang="lt-LT" dirty="0">
                <a:latin typeface="Trebuchet MS" panose="020B0603020202020204" pitchFamily="34" charset="0"/>
              </a:rPr>
              <a:t>mokestiniu laikotarpiu yra veikiau </a:t>
            </a:r>
            <a:r>
              <a:rPr lang="lt-LT" b="1" dirty="0">
                <a:latin typeface="Trebuchet MS" panose="020B0603020202020204" pitchFamily="34" charset="0"/>
              </a:rPr>
              <a:t>Lietuvoje</a:t>
            </a:r>
            <a:r>
              <a:rPr lang="lt-LT" dirty="0">
                <a:latin typeface="Trebuchet MS" panose="020B0603020202020204" pitchFamily="34" charset="0"/>
              </a:rPr>
              <a:t> nei užsienyje, arba</a:t>
            </a:r>
          </a:p>
          <a:p>
            <a:pPr marL="342900" indent="-342900">
              <a:buFont typeface="Wingdings" panose="05000000000000000000" pitchFamily="2" charset="2"/>
              <a:buChar char="§"/>
            </a:pPr>
            <a:endParaRPr lang="lt-LT" dirty="0">
              <a:latin typeface="Trebuchet MS" panose="020B0603020202020204" pitchFamily="34" charset="0"/>
            </a:endParaRPr>
          </a:p>
          <a:p>
            <a:pPr marL="342900" indent="-342900">
              <a:buFont typeface="Wingdings" panose="05000000000000000000" pitchFamily="2" charset="2"/>
              <a:buChar char="§"/>
            </a:pPr>
            <a:r>
              <a:rPr lang="lt-LT" dirty="0">
                <a:latin typeface="Trebuchet MS" panose="020B0603020202020204" pitchFamily="34" charset="0"/>
              </a:rPr>
              <a:t>fizinis asmuo, kuris mokestiniu laikotarpiu Lietuvoje išbūva ištisai arba su pertraukomis </a:t>
            </a:r>
            <a:r>
              <a:rPr lang="lt-LT" b="1" dirty="0">
                <a:latin typeface="Trebuchet MS" panose="020B0603020202020204" pitchFamily="34" charset="0"/>
              </a:rPr>
              <a:t>183 arba daugiau dienų</a:t>
            </a:r>
            <a:r>
              <a:rPr lang="lt-LT" dirty="0">
                <a:latin typeface="Trebuchet MS" panose="020B0603020202020204" pitchFamily="34" charset="0"/>
              </a:rPr>
              <a:t>, arba</a:t>
            </a:r>
          </a:p>
          <a:p>
            <a:pPr marL="342900" indent="-342900">
              <a:buFont typeface="Wingdings" panose="05000000000000000000" pitchFamily="2" charset="2"/>
              <a:buChar char="§"/>
            </a:pPr>
            <a:endParaRPr lang="lt-LT" dirty="0">
              <a:latin typeface="Trebuchet MS" panose="020B0603020202020204" pitchFamily="34" charset="0"/>
            </a:endParaRPr>
          </a:p>
          <a:p>
            <a:pPr marL="342900" indent="-342900">
              <a:buFont typeface="Wingdings" panose="05000000000000000000" pitchFamily="2" charset="2"/>
              <a:buChar char="§"/>
            </a:pPr>
            <a:r>
              <a:rPr lang="lt-LT" dirty="0">
                <a:latin typeface="Trebuchet MS" panose="020B0603020202020204" pitchFamily="34" charset="0"/>
              </a:rPr>
              <a:t>fizinis asmuo, kuris </a:t>
            </a:r>
            <a:r>
              <a:rPr lang="lt-LT" b="1" dirty="0">
                <a:latin typeface="Trebuchet MS" panose="020B0603020202020204" pitchFamily="34" charset="0"/>
              </a:rPr>
              <a:t>Lietuvoje išbūva ištisai arba su pertraukomis 280 arba daugiau dienų </a:t>
            </a:r>
            <a:r>
              <a:rPr lang="lt-LT" dirty="0">
                <a:latin typeface="Trebuchet MS" panose="020B0603020202020204" pitchFamily="34" charset="0"/>
              </a:rPr>
              <a:t>vienas paskui kitą einančiais mokestiniais laikotarpiais ir viename iš šių mokestinių laikotarpių išbuvo Lietuvoje ištisai arba su pertraukomis 90 arba daugiau dienų, jei šio straipsnio 3 dalyje nenustatyta kitaip., arba</a:t>
            </a:r>
          </a:p>
          <a:p>
            <a:pPr marL="342900" indent="-342900">
              <a:buFont typeface="Wingdings" panose="05000000000000000000" pitchFamily="2" charset="2"/>
              <a:buChar char="§"/>
            </a:pPr>
            <a:endParaRPr lang="lt-LT" dirty="0">
              <a:latin typeface="Trebuchet MS" panose="020B0603020202020204" pitchFamily="34" charset="0"/>
            </a:endParaRPr>
          </a:p>
          <a:p>
            <a:pPr marL="342900" indent="-342900">
              <a:buFont typeface="Wingdings" panose="05000000000000000000" pitchFamily="2" charset="2"/>
              <a:buChar char="§"/>
            </a:pPr>
            <a:r>
              <a:rPr lang="lt-LT" dirty="0">
                <a:latin typeface="Trebuchet MS" panose="020B0603020202020204" pitchFamily="34" charset="0"/>
              </a:rPr>
              <a:t>fizinis asmuo, kuris yra </a:t>
            </a:r>
            <a:r>
              <a:rPr lang="lt-LT" b="1" dirty="0">
                <a:latin typeface="Trebuchet MS" panose="020B0603020202020204" pitchFamily="34" charset="0"/>
              </a:rPr>
              <a:t>Lietuvos Respublikos pilietis ir neatitinka šios dalies 3 ir 4 punkto kriterijų</a:t>
            </a:r>
            <a:r>
              <a:rPr lang="lt-LT" dirty="0">
                <a:latin typeface="Trebuchet MS" panose="020B0603020202020204" pitchFamily="34" charset="0"/>
              </a:rPr>
              <a:t>, tačiau tokiam fiziniam asmeniui atlyginimas pagal darbo sutartį arba pagal jų esmę atitinkančias sutartis mokamas arba jo gyvenimo kitoje valstybėje išlaidos dengiamos iš Lietuvos valstybės arba savivaldybių biudžetų</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Gyventojų pajamų mokestis</a:t>
            </a:r>
          </a:p>
        </p:txBody>
      </p:sp>
    </p:spTree>
    <p:extLst>
      <p:ext uri="{BB962C8B-B14F-4D97-AF65-F5344CB8AC3E}">
        <p14:creationId xmlns:p14="http://schemas.microsoft.com/office/powerpoint/2010/main" val="130887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799242"/>
            <a:ext cx="7714495" cy="1323439"/>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Trebuchet MS" panose="020B0603020202020204" pitchFamily="34" charset="0"/>
              </a:rPr>
              <a:t>P</a:t>
            </a:r>
            <a:r>
              <a:rPr lang="lt-LT" sz="2000" dirty="0">
                <a:latin typeface="Trebuchet MS" panose="020B0603020202020204" pitchFamily="34" charset="0"/>
              </a:rPr>
              <a:t>ajamų mokesčio objektas yra </a:t>
            </a:r>
            <a:r>
              <a:rPr lang="lt-LT" sz="2000" b="1" dirty="0">
                <a:latin typeface="Trebuchet MS" panose="020B0603020202020204" pitchFamily="34" charset="0"/>
              </a:rPr>
              <a:t>gyventojo pajamos</a:t>
            </a:r>
          </a:p>
          <a:p>
            <a:endParaRPr lang="lt-LT" sz="2000" dirty="0">
              <a:latin typeface="Trebuchet MS" panose="020B0603020202020204" pitchFamily="34" charset="0"/>
            </a:endParaRPr>
          </a:p>
          <a:p>
            <a:pPr marL="342900" indent="-342900">
              <a:buFont typeface="Wingdings" panose="05000000000000000000" pitchFamily="2" charset="2"/>
              <a:buChar char="§"/>
            </a:pPr>
            <a:r>
              <a:rPr lang="en-US" sz="2000" dirty="0">
                <a:latin typeface="Trebuchet MS" panose="020B0603020202020204" pitchFamily="34" charset="0"/>
              </a:rPr>
              <a:t>N</a:t>
            </a:r>
            <a:r>
              <a:rPr lang="lt-LT" sz="2000" dirty="0">
                <a:latin typeface="Trebuchet MS" panose="020B0603020202020204" pitchFamily="34" charset="0"/>
              </a:rPr>
              <a:t>uolatinio Lietuvos gyventojo pajamų mokesčio objektas yra </a:t>
            </a:r>
            <a:r>
              <a:rPr lang="lt-LT" sz="2000" b="1" dirty="0">
                <a:latin typeface="Trebuchet MS" panose="020B0603020202020204" pitchFamily="34" charset="0"/>
              </a:rPr>
              <a:t>pajamos, kurių šaltinis yra Lietuvoje ir ne Lietuvoje</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Gyventojų pajamų mokestis</a:t>
            </a:r>
          </a:p>
        </p:txBody>
      </p:sp>
    </p:spTree>
    <p:extLst>
      <p:ext uri="{BB962C8B-B14F-4D97-AF65-F5344CB8AC3E}">
        <p14:creationId xmlns:p14="http://schemas.microsoft.com/office/powerpoint/2010/main" val="307595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799242"/>
            <a:ext cx="8631239" cy="4093428"/>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Trebuchet MS" panose="020B0603020202020204" pitchFamily="34" charset="0"/>
              </a:rPr>
              <a:t>N</a:t>
            </a:r>
            <a:r>
              <a:rPr lang="lt-LT" sz="2000" dirty="0">
                <a:latin typeface="Trebuchet MS" panose="020B0603020202020204" pitchFamily="34" charset="0"/>
              </a:rPr>
              <a:t>enuolatinio Lietuvos gyventojo pajamų mokesčio objektas yra </a:t>
            </a:r>
            <a:r>
              <a:rPr lang="lt-LT" sz="2000" b="1" dirty="0">
                <a:latin typeface="Trebuchet MS" panose="020B0603020202020204" pitchFamily="34" charset="0"/>
              </a:rPr>
              <a:t>per nuolatinę bazę vykdomos individualios veiklos pajamos</a:t>
            </a:r>
          </a:p>
          <a:p>
            <a:endParaRPr lang="lt-LT" sz="2000" dirty="0">
              <a:latin typeface="Trebuchet MS" panose="020B0603020202020204" pitchFamily="34" charset="0"/>
            </a:endParaRPr>
          </a:p>
          <a:p>
            <a:pPr marL="342900" indent="-342900">
              <a:buFont typeface="Wingdings" panose="05000000000000000000" pitchFamily="2" charset="2"/>
              <a:buChar char="§"/>
            </a:pPr>
            <a:r>
              <a:rPr lang="en-US" sz="2000" dirty="0">
                <a:latin typeface="Trebuchet MS" panose="020B0603020202020204" pitchFamily="34" charset="0"/>
              </a:rPr>
              <a:t>T</a:t>
            </a:r>
            <a:r>
              <a:rPr lang="lt-LT" sz="2000" dirty="0">
                <a:latin typeface="Trebuchet MS" panose="020B0603020202020204" pitchFamily="34" charset="0"/>
              </a:rPr>
              <a:t>aip pat ne per nuolatinę bazę</a:t>
            </a:r>
            <a:r>
              <a:rPr lang="lt-LT" sz="2000" dirty="0">
                <a:solidFill>
                  <a:srgbClr val="7B94D1"/>
                </a:solidFill>
                <a:latin typeface="Trebuchet MS" panose="020B0603020202020204" pitchFamily="34" charset="0"/>
              </a:rPr>
              <a:t>*</a:t>
            </a:r>
            <a:r>
              <a:rPr lang="lt-LT" sz="2000" dirty="0">
                <a:latin typeface="Trebuchet MS" panose="020B0603020202020204" pitchFamily="34" charset="0"/>
              </a:rPr>
              <a:t> gautos pajamos, kurių šaltinis yra Lietuvoje (baigtinis sąrašas)</a:t>
            </a:r>
          </a:p>
          <a:p>
            <a:endParaRPr lang="lt-LT" sz="2000" dirty="0">
              <a:latin typeface="Trebuchet MS" panose="020B0603020202020204" pitchFamily="34" charset="0"/>
            </a:endParaRPr>
          </a:p>
          <a:p>
            <a:endParaRPr lang="lt-LT" sz="2000" dirty="0">
              <a:latin typeface="Trebuchet MS" panose="020B0603020202020204" pitchFamily="34" charset="0"/>
            </a:endParaRPr>
          </a:p>
          <a:p>
            <a:endParaRPr lang="lt-LT" sz="2000" dirty="0">
              <a:latin typeface="Trebuchet MS" panose="020B0603020202020204" pitchFamily="34" charset="0"/>
            </a:endParaRPr>
          </a:p>
          <a:p>
            <a:endParaRPr lang="lt-LT" sz="2000" dirty="0">
              <a:latin typeface="Trebuchet MS" panose="020B0603020202020204" pitchFamily="34" charset="0"/>
            </a:endParaRPr>
          </a:p>
          <a:p>
            <a:endParaRPr lang="lt-LT" sz="2000" dirty="0">
              <a:latin typeface="Trebuchet MS" panose="020B0603020202020204" pitchFamily="34" charset="0"/>
            </a:endParaRPr>
          </a:p>
          <a:p>
            <a:endParaRPr lang="lt-LT" sz="2000" dirty="0">
              <a:latin typeface="Trebuchet MS" panose="020B0603020202020204" pitchFamily="34" charset="0"/>
            </a:endParaRPr>
          </a:p>
          <a:p>
            <a:endParaRPr lang="lt-LT" sz="2000" dirty="0">
              <a:latin typeface="Trebuchet MS" panose="020B0603020202020204" pitchFamily="34" charset="0"/>
            </a:endParaRPr>
          </a:p>
          <a:p>
            <a:r>
              <a:rPr lang="lt-LT" sz="2000" dirty="0">
                <a:solidFill>
                  <a:srgbClr val="7B94D1"/>
                </a:solidFill>
                <a:latin typeface="Trebuchet MS" panose="020B0603020202020204" pitchFamily="34" charset="0"/>
              </a:rPr>
              <a:t>  * </a:t>
            </a:r>
            <a:r>
              <a:rPr lang="en-US" sz="2000" dirty="0">
                <a:solidFill>
                  <a:srgbClr val="7B94D1"/>
                </a:solidFill>
                <a:latin typeface="Trebuchet MS" panose="020B0603020202020204" pitchFamily="34" charset="0"/>
              </a:rPr>
              <a:t>N</a:t>
            </a:r>
            <a:r>
              <a:rPr lang="lt-LT" sz="2000" dirty="0">
                <a:solidFill>
                  <a:srgbClr val="7B94D1"/>
                </a:solidFill>
                <a:latin typeface="Trebuchet MS" panose="020B0603020202020204" pitchFamily="34" charset="0"/>
              </a:rPr>
              <a:t>uolatinė bazė – nenuolatinio gyventojo veiklos išraiška Lietuvoje</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Gyventojų pajamų mokestis</a:t>
            </a:r>
          </a:p>
        </p:txBody>
      </p:sp>
    </p:spTree>
    <p:extLst>
      <p:ext uri="{BB962C8B-B14F-4D97-AF65-F5344CB8AC3E}">
        <p14:creationId xmlns:p14="http://schemas.microsoft.com/office/powerpoint/2010/main" val="301369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0339" y="1480460"/>
            <a:ext cx="10031320" cy="3970318"/>
          </a:xfrm>
          <a:prstGeom prst="rect">
            <a:avLst/>
          </a:prstGeom>
          <a:noFill/>
        </p:spPr>
        <p:txBody>
          <a:bodyPr wrap="square" rtlCol="0">
            <a:spAutoFit/>
          </a:bodyPr>
          <a:lstStyle/>
          <a:p>
            <a:r>
              <a:rPr lang="lt-LT" b="1" dirty="0">
                <a:latin typeface="Trebuchet MS" panose="020B0603020202020204" pitchFamily="34" charset="0"/>
              </a:rPr>
              <a:t>GPM Lietuvoje yra progresinis mokestis</a:t>
            </a:r>
          </a:p>
          <a:p>
            <a:endParaRPr lang="lt-LT" b="1" dirty="0">
              <a:latin typeface="Trebuchet MS" panose="020B0603020202020204" pitchFamily="34" charset="0"/>
            </a:endParaRPr>
          </a:p>
          <a:p>
            <a:endParaRPr lang="lt-LT" dirty="0">
              <a:latin typeface="Trebuchet MS" panose="020B0603020202020204" pitchFamily="34" charset="0"/>
            </a:endParaRPr>
          </a:p>
          <a:p>
            <a:r>
              <a:rPr lang="lt-LT" b="1" dirty="0">
                <a:latin typeface="Trebuchet MS" panose="020B0603020202020204" pitchFamily="34" charset="0"/>
              </a:rPr>
              <a:t>Gyventojo pajamos iš darbo santykių, </a:t>
            </a:r>
            <a:r>
              <a:rPr lang="lt-LT" dirty="0">
                <a:latin typeface="Trebuchet MS" panose="020B0603020202020204" pitchFamily="34" charset="0"/>
              </a:rPr>
              <a:t>tantjemos bei atlygis už veiklą stebėtojų taryboje, valdyboje, paskolų komitete, iš darbdavio pagal autorines sutartis gautos pajamos, mažųjų bendrijų (MB) vadovų (ne MB narių) pagal civilinę (paslaugų) sutartį už vadovavimo MB veiklą gautos pajamos apmokestinamos taip:</a:t>
            </a:r>
          </a:p>
          <a:p>
            <a:endParaRPr lang="lt-LT" dirty="0">
              <a:latin typeface="Trebuchet MS" panose="020B0603020202020204" pitchFamily="34" charset="0"/>
            </a:endParaRPr>
          </a:p>
          <a:p>
            <a:pPr marL="285750" indent="-285750">
              <a:buFont typeface="Arial" panose="020B0604020202020204" pitchFamily="34" charset="0"/>
              <a:buChar char="•"/>
            </a:pPr>
            <a:r>
              <a:rPr lang="en-US" dirty="0">
                <a:latin typeface="Trebuchet MS" panose="020B0603020202020204" pitchFamily="34" charset="0"/>
              </a:rPr>
              <a:t>M</a:t>
            </a:r>
            <a:r>
              <a:rPr lang="lt-LT" dirty="0">
                <a:latin typeface="Trebuchet MS" panose="020B0603020202020204" pitchFamily="34" charset="0"/>
              </a:rPr>
              <a:t>etinė pajamų dalis, neviršijanti 84 vidutinių šalies darbo užmokesčių (VDU) dydžio sumos, taikomos apdraustųjų asmenų </a:t>
            </a:r>
            <a:r>
              <a:rPr lang="lt-LT" dirty="0" smtClean="0">
                <a:latin typeface="Trebuchet MS" panose="020B0603020202020204" pitchFamily="34" charset="0"/>
              </a:rPr>
              <a:t>202</a:t>
            </a:r>
            <a:r>
              <a:rPr lang="en-US" dirty="0" smtClean="0">
                <a:latin typeface="Trebuchet MS" panose="020B0603020202020204" pitchFamily="34" charset="0"/>
              </a:rPr>
              <a:t>1</a:t>
            </a:r>
            <a:r>
              <a:rPr lang="lt-LT" dirty="0" smtClean="0">
                <a:latin typeface="Trebuchet MS" panose="020B0603020202020204" pitchFamily="34" charset="0"/>
              </a:rPr>
              <a:t> </a:t>
            </a:r>
            <a:r>
              <a:rPr lang="lt-LT" dirty="0">
                <a:latin typeface="Trebuchet MS" panose="020B0603020202020204" pitchFamily="34" charset="0"/>
              </a:rPr>
              <a:t>metų valstybinio socialinio draudimo įmokų (VSD įmokos) bazei skaičiuoti, apmokestinama taikant 20% pajamų mokesčio tarifą</a:t>
            </a:r>
          </a:p>
          <a:p>
            <a:pPr marL="285750" indent="-285750">
              <a:buFont typeface="Arial" panose="020B0604020202020204" pitchFamily="34" charset="0"/>
              <a:buChar char="•"/>
            </a:pPr>
            <a:endParaRPr lang="lt-LT" dirty="0">
              <a:latin typeface="Trebuchet MS" panose="020B0603020202020204" pitchFamily="34" charset="0"/>
            </a:endParaRPr>
          </a:p>
          <a:p>
            <a:pPr marL="285750" indent="-285750">
              <a:buFont typeface="Arial" panose="020B0604020202020204" pitchFamily="34" charset="0"/>
              <a:buChar char="•"/>
            </a:pPr>
            <a:r>
              <a:rPr lang="en-US" dirty="0">
                <a:latin typeface="Trebuchet MS" panose="020B0603020202020204" pitchFamily="34" charset="0"/>
              </a:rPr>
              <a:t>M</a:t>
            </a:r>
            <a:r>
              <a:rPr lang="lt-LT" dirty="0">
                <a:latin typeface="Trebuchet MS" panose="020B0603020202020204" pitchFamily="34" charset="0"/>
              </a:rPr>
              <a:t>etinė pajamų dalis, viršijanti 84 VDU dydžio sumą, taikomą apdraustųjų asmenų </a:t>
            </a:r>
            <a:r>
              <a:rPr lang="lt-LT" dirty="0" smtClean="0">
                <a:latin typeface="Trebuchet MS" panose="020B0603020202020204" pitchFamily="34" charset="0"/>
              </a:rPr>
              <a:t>202</a:t>
            </a:r>
            <a:r>
              <a:rPr lang="en-US" dirty="0" smtClean="0">
                <a:latin typeface="Trebuchet MS" panose="020B0603020202020204" pitchFamily="34" charset="0"/>
              </a:rPr>
              <a:t>1</a:t>
            </a:r>
            <a:r>
              <a:rPr lang="lt-LT" dirty="0" smtClean="0">
                <a:latin typeface="Trebuchet MS" panose="020B0603020202020204" pitchFamily="34" charset="0"/>
              </a:rPr>
              <a:t> </a:t>
            </a:r>
            <a:r>
              <a:rPr lang="lt-LT" dirty="0">
                <a:latin typeface="Trebuchet MS" panose="020B0603020202020204" pitchFamily="34" charset="0"/>
              </a:rPr>
              <a:t>m. VSD įmokų bazei skaičiuoti, apmokestinama taikant 32% pajamų mokesčio tarifą</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Gyventojų pajamų mokestis</a:t>
            </a:r>
          </a:p>
        </p:txBody>
      </p:sp>
    </p:spTree>
    <p:extLst>
      <p:ext uri="{BB962C8B-B14F-4D97-AF65-F5344CB8AC3E}">
        <p14:creationId xmlns:p14="http://schemas.microsoft.com/office/powerpoint/2010/main" val="350701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6566" y="1975411"/>
            <a:ext cx="9158865" cy="1374672"/>
          </a:xfrm>
          <a:prstGeom prst="rect">
            <a:avLst/>
          </a:prstGeom>
          <a:noFill/>
        </p:spPr>
        <p:txBody>
          <a:bodyPr wrap="square" rtlCol="0">
            <a:spAutoFit/>
          </a:bodyPr>
          <a:lstStyle/>
          <a:p>
            <a:pPr>
              <a:lnSpc>
                <a:spcPct val="150000"/>
              </a:lnSpc>
            </a:pPr>
            <a:r>
              <a:rPr lang="lt-LT" sz="2000" dirty="0">
                <a:latin typeface="Trebuchet MS" panose="020B0603020202020204" pitchFamily="34" charset="0"/>
              </a:rPr>
              <a:t>Kitaip tariant, gyventojai, uždirbę </a:t>
            </a:r>
            <a:r>
              <a:rPr lang="lt-LT" sz="2000" b="1" dirty="0">
                <a:latin typeface="Trebuchet MS" panose="020B0603020202020204" pitchFamily="34" charset="0"/>
              </a:rPr>
              <a:t>daugiau kaip 84 VDU</a:t>
            </a:r>
          </a:p>
          <a:p>
            <a:pPr>
              <a:lnSpc>
                <a:spcPct val="150000"/>
              </a:lnSpc>
            </a:pPr>
            <a:r>
              <a:rPr lang="lt-LT" dirty="0">
                <a:latin typeface="Trebuchet MS" panose="020B0603020202020204" pitchFamily="34" charset="0"/>
              </a:rPr>
              <a:t>(104.277,6 € per metus / vidutiniškai 8.689,8 € per mėnesį prieš mokesčius),</a:t>
            </a:r>
          </a:p>
          <a:p>
            <a:pPr>
              <a:lnSpc>
                <a:spcPct val="150000"/>
              </a:lnSpc>
            </a:pPr>
            <a:r>
              <a:rPr lang="lt-LT" sz="2000" dirty="0">
                <a:latin typeface="Trebuchet MS" panose="020B0603020202020204" pitchFamily="34" charset="0"/>
              </a:rPr>
              <a:t>nuo šią sumą viršijančios sumos mokės </a:t>
            </a:r>
            <a:r>
              <a:rPr lang="lt-LT" sz="2000" b="1" dirty="0">
                <a:solidFill>
                  <a:srgbClr val="00B050"/>
                </a:solidFill>
                <a:latin typeface="Trebuchet MS" panose="020B0603020202020204" pitchFamily="34" charset="0"/>
              </a:rPr>
              <a:t>32% pajamų mokestį.</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Gyventojų pajamų mokestis</a:t>
            </a:r>
          </a:p>
        </p:txBody>
      </p:sp>
    </p:spTree>
    <p:extLst>
      <p:ext uri="{BB962C8B-B14F-4D97-AF65-F5344CB8AC3E}">
        <p14:creationId xmlns:p14="http://schemas.microsoft.com/office/powerpoint/2010/main" val="1041338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0379" y="1799242"/>
            <a:ext cx="8631239" cy="1631216"/>
          </a:xfrm>
          <a:prstGeom prst="rect">
            <a:avLst/>
          </a:prstGeom>
          <a:noFill/>
        </p:spPr>
        <p:txBody>
          <a:bodyPr wrap="square" rtlCol="0">
            <a:spAutoFit/>
          </a:bodyPr>
          <a:lstStyle/>
          <a:p>
            <a:pPr marL="342900" indent="-342900">
              <a:buFont typeface="Wingdings" panose="05000000000000000000" pitchFamily="2" charset="2"/>
              <a:buChar char="§"/>
            </a:pPr>
            <a:r>
              <a:rPr lang="lt-LT" sz="2000" b="1" dirty="0">
                <a:latin typeface="Trebuchet MS" panose="020B0603020202020204" pitchFamily="34" charset="0"/>
              </a:rPr>
              <a:t>15 % </a:t>
            </a:r>
            <a:r>
              <a:rPr lang="lt-LT" sz="2000" dirty="0">
                <a:latin typeface="Trebuchet MS" panose="020B0603020202020204" pitchFamily="34" charset="0"/>
              </a:rPr>
              <a:t>apmokestinamos pajamos iš paskirstytojo pelno (dividendai) (neatsižvelgiant į metinių pajamų sumą)</a:t>
            </a:r>
          </a:p>
          <a:p>
            <a:endParaRPr lang="lt-LT" sz="2000" dirty="0">
              <a:latin typeface="Trebuchet MS" panose="020B0603020202020204" pitchFamily="34" charset="0"/>
            </a:endParaRPr>
          </a:p>
          <a:p>
            <a:pPr marL="342900" indent="-342900">
              <a:buFont typeface="Wingdings" panose="05000000000000000000" pitchFamily="2" charset="2"/>
              <a:buChar char="§"/>
            </a:pPr>
            <a:r>
              <a:rPr lang="lt-LT" sz="2000" b="1" dirty="0">
                <a:latin typeface="Trebuchet MS" panose="020B0603020202020204" pitchFamily="34" charset="0"/>
              </a:rPr>
              <a:t>15 %</a:t>
            </a:r>
            <a:r>
              <a:rPr lang="lt-LT" sz="2000" dirty="0">
                <a:latin typeface="Trebuchet MS" panose="020B0603020202020204" pitchFamily="34" charset="0"/>
              </a:rPr>
              <a:t> (atėmus mokesčio kreditą) individualios veiklos pajamos (pagal individualios veiklos pažymą). Verslo liudijimams – fiksuota suma</a:t>
            </a:r>
          </a:p>
        </p:txBody>
      </p:sp>
      <p:sp>
        <p:nvSpPr>
          <p:cNvPr id="10" name="Stačiakampis 6">
            <a:extLst>
              <a:ext uri="{FF2B5EF4-FFF2-40B4-BE49-F238E27FC236}">
                <a16:creationId xmlns:a16="http://schemas.microsoft.com/office/drawing/2014/main" xmlns="" id="{01DD4E0B-2D18-4C71-9234-19DA2210BB5E}"/>
              </a:ext>
            </a:extLst>
          </p:cNvPr>
          <p:cNvSpPr/>
          <p:nvPr/>
        </p:nvSpPr>
        <p:spPr>
          <a:xfrm>
            <a:off x="0" y="0"/>
            <a:ext cx="12192000" cy="827878"/>
          </a:xfrm>
          <a:prstGeom prst="rect">
            <a:avLst/>
          </a:prstGeom>
          <a:solidFill>
            <a:srgbClr val="28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1" name="TextBox 10">
            <a:extLst>
              <a:ext uri="{FF2B5EF4-FFF2-40B4-BE49-F238E27FC236}">
                <a16:creationId xmlns:a16="http://schemas.microsoft.com/office/drawing/2014/main" xmlns="" id="{280B7F78-7A9C-4B7D-9B0C-AE4DBE06653D}"/>
              </a:ext>
            </a:extLst>
          </p:cNvPr>
          <p:cNvSpPr txBox="1"/>
          <p:nvPr/>
        </p:nvSpPr>
        <p:spPr>
          <a:xfrm>
            <a:off x="-1" y="152329"/>
            <a:ext cx="12192000" cy="523220"/>
          </a:xfrm>
          <a:prstGeom prst="rect">
            <a:avLst/>
          </a:prstGeom>
          <a:noFill/>
        </p:spPr>
        <p:txBody>
          <a:bodyPr wrap="square" rtlCol="0">
            <a:spAutoFit/>
          </a:bodyPr>
          <a:lstStyle/>
          <a:p>
            <a:pPr algn="ctr"/>
            <a:r>
              <a:rPr lang="lt-LT" sz="2800" b="1" dirty="0">
                <a:solidFill>
                  <a:schemeClr val="bg1"/>
                </a:solidFill>
                <a:latin typeface="Trebuchet MS" panose="020B0603020202020204" pitchFamily="34" charset="0"/>
              </a:rPr>
              <a:t>Gyventojų pajamų mokestis</a:t>
            </a:r>
          </a:p>
        </p:txBody>
      </p:sp>
    </p:spTree>
    <p:extLst>
      <p:ext uri="{BB962C8B-B14F-4D97-AF65-F5344CB8AC3E}">
        <p14:creationId xmlns:p14="http://schemas.microsoft.com/office/powerpoint/2010/main" val="1990718607"/>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1599</Words>
  <Application>Microsoft Office PowerPoint</Application>
  <PresentationFormat>Plačiaekranė</PresentationFormat>
  <Paragraphs>220</Paragraphs>
  <Slides>28</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28</vt:i4>
      </vt:variant>
    </vt:vector>
  </HeadingPairs>
  <TitlesOfParts>
    <vt:vector size="34" baseType="lpstr">
      <vt:lpstr>Calibri</vt:lpstr>
      <vt:lpstr>Trebuchet MS</vt:lpstr>
      <vt:lpstr>Calibri Light</vt:lpstr>
      <vt:lpstr>Wingdings</vt:lpstr>
      <vt:lpstr>Arial</vt:lpstr>
      <vt:lpstr>„Office“ tema</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VMI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Saulė Gimžūnaitė</dc:creator>
  <cp:lastModifiedBy>Šarūnas Gurklys</cp:lastModifiedBy>
  <cp:revision>41</cp:revision>
  <dcterms:created xsi:type="dcterms:W3CDTF">2019-12-09T13:32:15Z</dcterms:created>
  <dcterms:modified xsi:type="dcterms:W3CDTF">2021-04-08T08:27:52Z</dcterms:modified>
</cp:coreProperties>
</file>