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71" r:id="rId2"/>
    <p:sldId id="257"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6" r:id="rId35"/>
    <p:sldId id="307" r:id="rId36"/>
  </p:sldIdLst>
  <p:sldSz cx="12192000" cy="6858000"/>
  <p:notesSz cx="6858000" cy="9144000"/>
  <p:embeddedFontLst>
    <p:embeddedFont>
      <p:font typeface="Calibri" panose="020F0502020204030204" pitchFamily="34" charset="0"/>
      <p:regular r:id="rId37"/>
      <p:bold r:id="rId38"/>
      <p:italic r:id="rId39"/>
      <p:boldItalic r:id="rId40"/>
    </p:embeddedFont>
    <p:embeddedFont>
      <p:font typeface="Calibri Light" panose="020F0302020204030204" pitchFamily="34" charset="0"/>
      <p:regular r:id="rId41"/>
      <p:italic r:id="rId42"/>
    </p:embeddedFont>
    <p:embeddedFont>
      <p:font typeface="Trebuchet MS" panose="020B0603020202020204" pitchFamily="34" charset="0"/>
      <p:regular r:id="rId43"/>
      <p:bold r:id="rId44"/>
      <p:italic r:id="rId45"/>
      <p:boldItalic r:id="rId46"/>
    </p:embeddedFont>
  </p:embeddedFontLst>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94D1"/>
    <a:srgbClr val="00613E"/>
    <a:srgbClr val="D2E21F"/>
    <a:srgbClr val="566791"/>
    <a:srgbClr val="283044"/>
    <a:srgbClr val="206040"/>
    <a:srgbClr val="007D40"/>
    <a:srgbClr val="3B9C74"/>
    <a:srgbClr val="006A3C"/>
    <a:srgbClr val="1271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4660"/>
  </p:normalViewPr>
  <p:slideViewPr>
    <p:cSldViewPr snapToGrid="0">
      <p:cViewPr varScale="1">
        <p:scale>
          <a:sx n="114" d="100"/>
          <a:sy n="114" d="100"/>
        </p:scale>
        <p:origin x="36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Spustelėję redag. ruoš. paantrš. stilių</a:t>
            </a:r>
          </a:p>
        </p:txBody>
      </p:sp>
      <p:sp>
        <p:nvSpPr>
          <p:cNvPr id="4" name="Datos vietos rezervavimo ženklas 3"/>
          <p:cNvSpPr>
            <a:spLocks noGrp="1"/>
          </p:cNvSpPr>
          <p:nvPr>
            <p:ph type="dt" sz="half" idx="10"/>
          </p:nvPr>
        </p:nvSpPr>
        <p:spPr/>
        <p:txBody>
          <a:bodyPr/>
          <a:lstStyle/>
          <a:p>
            <a:fld id="{FAC7B27D-92C3-4D46-909F-AB617E8B598A}" type="datetimeFigureOut">
              <a:rPr lang="lt-LT" smtClean="0"/>
              <a:t>2020-09-11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F68D45DB-FB74-4B1A-9D7A-6F6DBAC92519}" type="slidenum">
              <a:rPr lang="lt-LT" smtClean="0"/>
              <a:t>‹#›</a:t>
            </a:fld>
            <a:endParaRPr lang="lt-LT"/>
          </a:p>
        </p:txBody>
      </p:sp>
    </p:spTree>
    <p:extLst>
      <p:ext uri="{BB962C8B-B14F-4D97-AF65-F5344CB8AC3E}">
        <p14:creationId xmlns:p14="http://schemas.microsoft.com/office/powerpoint/2010/main" val="633467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FAC7B27D-92C3-4D46-909F-AB617E8B598A}" type="datetimeFigureOut">
              <a:rPr lang="lt-LT" smtClean="0"/>
              <a:t>2020-09-11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F68D45DB-FB74-4B1A-9D7A-6F6DBAC92519}" type="slidenum">
              <a:rPr lang="lt-LT" smtClean="0"/>
              <a:t>‹#›</a:t>
            </a:fld>
            <a:endParaRPr lang="lt-LT"/>
          </a:p>
        </p:txBody>
      </p:sp>
    </p:spTree>
    <p:extLst>
      <p:ext uri="{BB962C8B-B14F-4D97-AF65-F5344CB8AC3E}">
        <p14:creationId xmlns:p14="http://schemas.microsoft.com/office/powerpoint/2010/main" val="3555111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FAC7B27D-92C3-4D46-909F-AB617E8B598A}" type="datetimeFigureOut">
              <a:rPr lang="lt-LT" smtClean="0"/>
              <a:t>2020-09-11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F68D45DB-FB74-4B1A-9D7A-6F6DBAC92519}" type="slidenum">
              <a:rPr lang="lt-LT" smtClean="0"/>
              <a:t>‹#›</a:t>
            </a:fld>
            <a:endParaRPr lang="lt-LT"/>
          </a:p>
        </p:txBody>
      </p:sp>
    </p:spTree>
    <p:extLst>
      <p:ext uri="{BB962C8B-B14F-4D97-AF65-F5344CB8AC3E}">
        <p14:creationId xmlns:p14="http://schemas.microsoft.com/office/powerpoint/2010/main" val="1825266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FAC7B27D-92C3-4D46-909F-AB617E8B598A}" type="datetimeFigureOut">
              <a:rPr lang="lt-LT" smtClean="0"/>
              <a:t>2020-09-11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F68D45DB-FB74-4B1A-9D7A-6F6DBAC92519}" type="slidenum">
              <a:rPr lang="lt-LT" smtClean="0"/>
              <a:t>‹#›</a:t>
            </a:fld>
            <a:endParaRPr lang="lt-LT"/>
          </a:p>
        </p:txBody>
      </p:sp>
    </p:spTree>
    <p:extLst>
      <p:ext uri="{BB962C8B-B14F-4D97-AF65-F5344CB8AC3E}">
        <p14:creationId xmlns:p14="http://schemas.microsoft.com/office/powerpoint/2010/main" val="439228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FAC7B27D-92C3-4D46-909F-AB617E8B598A}" type="datetimeFigureOut">
              <a:rPr lang="lt-LT" smtClean="0"/>
              <a:t>2020-09-11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F68D45DB-FB74-4B1A-9D7A-6F6DBAC92519}" type="slidenum">
              <a:rPr lang="lt-LT" smtClean="0"/>
              <a:t>‹#›</a:t>
            </a:fld>
            <a:endParaRPr lang="lt-LT"/>
          </a:p>
        </p:txBody>
      </p:sp>
    </p:spTree>
    <p:extLst>
      <p:ext uri="{BB962C8B-B14F-4D97-AF65-F5344CB8AC3E}">
        <p14:creationId xmlns:p14="http://schemas.microsoft.com/office/powerpoint/2010/main" val="66789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Datos vietos rezervavimo ženklas 4"/>
          <p:cNvSpPr>
            <a:spLocks noGrp="1"/>
          </p:cNvSpPr>
          <p:nvPr>
            <p:ph type="dt" sz="half" idx="10"/>
          </p:nvPr>
        </p:nvSpPr>
        <p:spPr/>
        <p:txBody>
          <a:bodyPr/>
          <a:lstStyle/>
          <a:p>
            <a:fld id="{FAC7B27D-92C3-4D46-909F-AB617E8B598A}" type="datetimeFigureOut">
              <a:rPr lang="lt-LT" smtClean="0"/>
              <a:t>2020-09-11</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F68D45DB-FB74-4B1A-9D7A-6F6DBAC92519}" type="slidenum">
              <a:rPr lang="lt-LT" smtClean="0"/>
              <a:t>‹#›</a:t>
            </a:fld>
            <a:endParaRPr lang="lt-LT"/>
          </a:p>
        </p:txBody>
      </p:sp>
    </p:spTree>
    <p:extLst>
      <p:ext uri="{BB962C8B-B14F-4D97-AF65-F5344CB8AC3E}">
        <p14:creationId xmlns:p14="http://schemas.microsoft.com/office/powerpoint/2010/main" val="276093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7" name="Datos vietos rezervavimo ženklas 6"/>
          <p:cNvSpPr>
            <a:spLocks noGrp="1"/>
          </p:cNvSpPr>
          <p:nvPr>
            <p:ph type="dt" sz="half" idx="10"/>
          </p:nvPr>
        </p:nvSpPr>
        <p:spPr/>
        <p:txBody>
          <a:bodyPr/>
          <a:lstStyle/>
          <a:p>
            <a:fld id="{FAC7B27D-92C3-4D46-909F-AB617E8B598A}" type="datetimeFigureOut">
              <a:rPr lang="lt-LT" smtClean="0"/>
              <a:t>2020-09-11</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F68D45DB-FB74-4B1A-9D7A-6F6DBAC92519}" type="slidenum">
              <a:rPr lang="lt-LT" smtClean="0"/>
              <a:t>‹#›</a:t>
            </a:fld>
            <a:endParaRPr lang="lt-LT"/>
          </a:p>
        </p:txBody>
      </p:sp>
    </p:spTree>
    <p:extLst>
      <p:ext uri="{BB962C8B-B14F-4D97-AF65-F5344CB8AC3E}">
        <p14:creationId xmlns:p14="http://schemas.microsoft.com/office/powerpoint/2010/main" val="1522795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Datos vietos rezervavimo ženklas 2"/>
          <p:cNvSpPr>
            <a:spLocks noGrp="1"/>
          </p:cNvSpPr>
          <p:nvPr>
            <p:ph type="dt" sz="half" idx="10"/>
          </p:nvPr>
        </p:nvSpPr>
        <p:spPr/>
        <p:txBody>
          <a:bodyPr/>
          <a:lstStyle/>
          <a:p>
            <a:fld id="{FAC7B27D-92C3-4D46-909F-AB617E8B598A}" type="datetimeFigureOut">
              <a:rPr lang="lt-LT" smtClean="0"/>
              <a:t>2020-09-11</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F68D45DB-FB74-4B1A-9D7A-6F6DBAC92519}" type="slidenum">
              <a:rPr lang="lt-LT" smtClean="0"/>
              <a:t>‹#›</a:t>
            </a:fld>
            <a:endParaRPr lang="lt-LT"/>
          </a:p>
        </p:txBody>
      </p:sp>
    </p:spTree>
    <p:extLst>
      <p:ext uri="{BB962C8B-B14F-4D97-AF65-F5344CB8AC3E}">
        <p14:creationId xmlns:p14="http://schemas.microsoft.com/office/powerpoint/2010/main" val="3312653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FAC7B27D-92C3-4D46-909F-AB617E8B598A}" type="datetimeFigureOut">
              <a:rPr lang="lt-LT" smtClean="0"/>
              <a:t>2020-09-11</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F68D45DB-FB74-4B1A-9D7A-6F6DBAC92519}" type="slidenum">
              <a:rPr lang="lt-LT" smtClean="0"/>
              <a:t>‹#›</a:t>
            </a:fld>
            <a:endParaRPr lang="lt-LT"/>
          </a:p>
        </p:txBody>
      </p:sp>
    </p:spTree>
    <p:extLst>
      <p:ext uri="{BB962C8B-B14F-4D97-AF65-F5344CB8AC3E}">
        <p14:creationId xmlns:p14="http://schemas.microsoft.com/office/powerpoint/2010/main" val="25592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FAC7B27D-92C3-4D46-909F-AB617E8B598A}" type="datetimeFigureOut">
              <a:rPr lang="lt-LT" smtClean="0"/>
              <a:t>2020-09-11</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F68D45DB-FB74-4B1A-9D7A-6F6DBAC92519}" type="slidenum">
              <a:rPr lang="lt-LT" smtClean="0"/>
              <a:t>‹#›</a:t>
            </a:fld>
            <a:endParaRPr lang="lt-LT"/>
          </a:p>
        </p:txBody>
      </p:sp>
    </p:spTree>
    <p:extLst>
      <p:ext uri="{BB962C8B-B14F-4D97-AF65-F5344CB8AC3E}">
        <p14:creationId xmlns:p14="http://schemas.microsoft.com/office/powerpoint/2010/main" val="2136403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FAC7B27D-92C3-4D46-909F-AB617E8B598A}" type="datetimeFigureOut">
              <a:rPr lang="lt-LT" smtClean="0"/>
              <a:t>2020-09-11</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F68D45DB-FB74-4B1A-9D7A-6F6DBAC92519}" type="slidenum">
              <a:rPr lang="lt-LT" smtClean="0"/>
              <a:t>‹#›</a:t>
            </a:fld>
            <a:endParaRPr lang="lt-LT"/>
          </a:p>
        </p:txBody>
      </p:sp>
    </p:spTree>
    <p:extLst>
      <p:ext uri="{BB962C8B-B14F-4D97-AF65-F5344CB8AC3E}">
        <p14:creationId xmlns:p14="http://schemas.microsoft.com/office/powerpoint/2010/main" val="214647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7B27D-92C3-4D46-909F-AB617E8B598A}" type="datetimeFigureOut">
              <a:rPr lang="lt-LT" smtClean="0"/>
              <a:t>2020-09-11</a:t>
            </a:fld>
            <a:endParaRPr lang="lt-LT"/>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8D45DB-FB74-4B1A-9D7A-6F6DBAC92519}" type="slidenum">
              <a:rPr lang="lt-LT" smtClean="0"/>
              <a:t>‹#›</a:t>
            </a:fld>
            <a:endParaRPr lang="lt-LT"/>
          </a:p>
        </p:txBody>
      </p:sp>
    </p:spTree>
    <p:extLst>
      <p:ext uri="{BB962C8B-B14F-4D97-AF65-F5344CB8AC3E}">
        <p14:creationId xmlns:p14="http://schemas.microsoft.com/office/powerpoint/2010/main" val="4076051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A169EA-31D0-4460-983B-DFD2779AF6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709" y="-1142"/>
            <a:ext cx="10283786" cy="6858000"/>
          </a:xfrm>
          <a:prstGeom prst="rect">
            <a:avLst/>
          </a:prstGeom>
        </p:spPr>
      </p:pic>
      <p:sp>
        <p:nvSpPr>
          <p:cNvPr id="9" name="Rectangle 8">
            <a:extLst>
              <a:ext uri="{FF2B5EF4-FFF2-40B4-BE49-F238E27FC236}">
                <a16:creationId xmlns:a16="http://schemas.microsoft.com/office/drawing/2014/main" id="{2FFDC527-97CE-4F04-A0D0-64EE88E87342}"/>
              </a:ext>
            </a:extLst>
          </p:cNvPr>
          <p:cNvSpPr/>
          <p:nvPr/>
        </p:nvSpPr>
        <p:spPr>
          <a:xfrm>
            <a:off x="0" y="0"/>
            <a:ext cx="4460905" cy="6861160"/>
          </a:xfrm>
          <a:prstGeom prst="rect">
            <a:avLst/>
          </a:prstGeom>
          <a:solidFill>
            <a:srgbClr val="006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11479" y="367484"/>
            <a:ext cx="3649420" cy="1938992"/>
          </a:xfrm>
          <a:prstGeom prst="rect">
            <a:avLst/>
          </a:prstGeom>
          <a:noFill/>
        </p:spPr>
        <p:txBody>
          <a:bodyPr wrap="square" rtlCol="0">
            <a:spAutoFit/>
          </a:bodyPr>
          <a:lstStyle/>
          <a:p>
            <a:r>
              <a:rPr lang="lt-LT" sz="4000" b="1" dirty="0">
                <a:solidFill>
                  <a:schemeClr val="bg1"/>
                </a:solidFill>
                <a:latin typeface="Trebuchet MS" panose="020B0603020202020204" pitchFamily="34" charset="0"/>
              </a:rPr>
              <a:t>Ar verta gyventi su „vokeliu“?</a:t>
            </a:r>
          </a:p>
        </p:txBody>
      </p:sp>
      <p:pic>
        <p:nvPicPr>
          <p:cNvPr id="8" name="Picture 7">
            <a:extLst>
              <a:ext uri="{FF2B5EF4-FFF2-40B4-BE49-F238E27FC236}">
                <a16:creationId xmlns:a16="http://schemas.microsoft.com/office/drawing/2014/main" id="{DD7BE48E-0B85-46FE-91B8-20762EFB7D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2315" y="593952"/>
            <a:ext cx="1494062" cy="767948"/>
          </a:xfrm>
          <a:prstGeom prst="rect">
            <a:avLst/>
          </a:prstGeom>
        </p:spPr>
      </p:pic>
      <p:cxnSp>
        <p:nvCxnSpPr>
          <p:cNvPr id="13" name="Straight Connector 12">
            <a:extLst>
              <a:ext uri="{FF2B5EF4-FFF2-40B4-BE49-F238E27FC236}">
                <a16:creationId xmlns:a16="http://schemas.microsoft.com/office/drawing/2014/main" id="{9206F512-779D-4897-B18D-D26BD9B90D20}"/>
              </a:ext>
            </a:extLst>
          </p:cNvPr>
          <p:cNvCxnSpPr>
            <a:cxnSpLocks/>
          </p:cNvCxnSpPr>
          <p:nvPr/>
        </p:nvCxnSpPr>
        <p:spPr>
          <a:xfrm flipV="1">
            <a:off x="303304" y="529849"/>
            <a:ext cx="0" cy="579830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45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99776" y="1789717"/>
            <a:ext cx="9392446" cy="2554545"/>
          </a:xfrm>
          <a:prstGeom prst="rect">
            <a:avLst/>
          </a:prstGeom>
          <a:noFill/>
        </p:spPr>
        <p:txBody>
          <a:bodyPr wrap="square" rtlCol="0">
            <a:spAutoFit/>
          </a:bodyPr>
          <a:lstStyle/>
          <a:p>
            <a:r>
              <a:rPr lang="lt-LT" sz="2000" dirty="0">
                <a:latin typeface="Trebuchet MS" panose="020B0603020202020204" pitchFamily="34" charset="0"/>
              </a:rPr>
              <a:t>Peržvelgus skaičius tampa aišku, jog tuo atveju, kai darbo sutartyje Sauliui numatomas </a:t>
            </a:r>
            <a:r>
              <a:rPr lang="lt-LT" sz="2000" b="1" dirty="0">
                <a:latin typeface="Trebuchet MS" panose="020B0603020202020204" pitchFamily="34" charset="0"/>
              </a:rPr>
              <a:t>150 € didesnis atlyginimas, − darbdaviui teks sumokėti 46 € daugiau mokesčių.</a:t>
            </a:r>
          </a:p>
          <a:p>
            <a:endParaRPr lang="lt-LT" sz="2000" dirty="0">
              <a:latin typeface="Trebuchet MS" panose="020B0603020202020204" pitchFamily="34" charset="0"/>
            </a:endParaRPr>
          </a:p>
          <a:p>
            <a:r>
              <a:rPr lang="lt-LT" sz="2000" dirty="0">
                <a:latin typeface="Trebuchet MS" panose="020B0603020202020204" pitchFamily="34" charset="0"/>
              </a:rPr>
              <a:t>Be to, laimi ir Saulius: jei jam būtų išmokama 300 € alga, kuri po mokesčių tesudaro 228 € + sutartas 150 € priedas, nuo kurio mokesčiai nebūtų skaičiuojami, Saulius kas mėnesį džiaugtųsi 378 € darbo užmokesčiu, o tai 36 € daugiau, nei Saulius uždirbtų mokėdamas mokesčius nuo visos sumos.</a:t>
            </a:r>
          </a:p>
        </p:txBody>
      </p:sp>
      <p:sp>
        <p:nvSpPr>
          <p:cNvPr id="10" name="Stačiakampis 6">
            <a:extLst>
              <a:ext uri="{FF2B5EF4-FFF2-40B4-BE49-F238E27FC236}">
                <a16:creationId xmlns:a16="http://schemas.microsoft.com/office/drawing/2014/main"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Pabandykime tai suprasti</a:t>
            </a:r>
          </a:p>
        </p:txBody>
      </p:sp>
    </p:spTree>
    <p:extLst>
      <p:ext uri="{BB962C8B-B14F-4D97-AF65-F5344CB8AC3E}">
        <p14:creationId xmlns:p14="http://schemas.microsoft.com/office/powerpoint/2010/main" val="1751880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18934C-6CCD-4E76-9D4A-0F92436D1638}"/>
              </a:ext>
            </a:extLst>
          </p:cNvPr>
          <p:cNvSpPr/>
          <p:nvPr/>
        </p:nvSpPr>
        <p:spPr>
          <a:xfrm>
            <a:off x="6655095" y="3829050"/>
            <a:ext cx="4577360" cy="16192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B555441-E9C3-4178-B23C-A5D027F06C2A}"/>
              </a:ext>
            </a:extLst>
          </p:cNvPr>
          <p:cNvSpPr/>
          <p:nvPr/>
        </p:nvSpPr>
        <p:spPr>
          <a:xfrm>
            <a:off x="1409700" y="3829050"/>
            <a:ext cx="4191399" cy="1619250"/>
          </a:xfrm>
          <a:prstGeom prst="rect">
            <a:avLst/>
          </a:prstGeom>
          <a:solidFill>
            <a:srgbClr val="D2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95137" y="1427114"/>
            <a:ext cx="10601724" cy="769441"/>
          </a:xfrm>
          <a:prstGeom prst="rect">
            <a:avLst/>
          </a:prstGeom>
          <a:noFill/>
        </p:spPr>
        <p:txBody>
          <a:bodyPr wrap="square" rtlCol="0">
            <a:spAutoFit/>
          </a:bodyPr>
          <a:lstStyle/>
          <a:p>
            <a:pPr algn="ctr"/>
            <a:r>
              <a:rPr lang="lt-LT" sz="2000" dirty="0">
                <a:latin typeface="Trebuchet MS" panose="020B0603020202020204" pitchFamily="34" charset="0"/>
              </a:rPr>
              <a:t>Todėl dabar turėtumėme padėti Sauliui apsispręsti:</a:t>
            </a:r>
            <a:endParaRPr lang="en-US" sz="2000" dirty="0">
              <a:latin typeface="Trebuchet MS" panose="020B0603020202020204" pitchFamily="34" charset="0"/>
            </a:endParaRPr>
          </a:p>
          <a:p>
            <a:pPr algn="ctr"/>
            <a:r>
              <a:rPr lang="lt-LT" sz="2400" dirty="0">
                <a:latin typeface="Trebuchet MS" panose="020B0603020202020204" pitchFamily="34" charset="0"/>
              </a:rPr>
              <a:t>priimti tokį pasiūlymą ar jo atsisakyti?</a:t>
            </a:r>
          </a:p>
        </p:txBody>
      </p:sp>
      <p:sp>
        <p:nvSpPr>
          <p:cNvPr id="10" name="Stačiakampis 6">
            <a:extLst>
              <a:ext uri="{FF2B5EF4-FFF2-40B4-BE49-F238E27FC236}">
                <a16:creationId xmlns:a16="http://schemas.microsoft.com/office/drawing/2014/main"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Pabandykime tai suprasti</a:t>
            </a:r>
          </a:p>
        </p:txBody>
      </p:sp>
      <p:sp>
        <p:nvSpPr>
          <p:cNvPr id="6" name="TextBox 5">
            <a:extLst>
              <a:ext uri="{FF2B5EF4-FFF2-40B4-BE49-F238E27FC236}">
                <a16:creationId xmlns:a16="http://schemas.microsoft.com/office/drawing/2014/main" id="{5320EE44-DE7B-413E-B250-3C687D957A6C}"/>
              </a:ext>
            </a:extLst>
          </p:cNvPr>
          <p:cNvSpPr txBox="1"/>
          <p:nvPr/>
        </p:nvSpPr>
        <p:spPr>
          <a:xfrm>
            <a:off x="1399776" y="2768795"/>
            <a:ext cx="9392446" cy="461665"/>
          </a:xfrm>
          <a:prstGeom prst="rect">
            <a:avLst/>
          </a:prstGeom>
          <a:noFill/>
        </p:spPr>
        <p:txBody>
          <a:bodyPr wrap="square" rtlCol="0">
            <a:spAutoFit/>
          </a:bodyPr>
          <a:lstStyle/>
          <a:p>
            <a:pPr algn="ctr"/>
            <a:r>
              <a:rPr lang="lt-LT" sz="2400" b="1" dirty="0">
                <a:latin typeface="Trebuchet MS" panose="020B0603020202020204" pitchFamily="34" charset="0"/>
              </a:rPr>
              <a:t>Ką Sauliui patartumėte jūs?</a:t>
            </a:r>
          </a:p>
        </p:txBody>
      </p:sp>
      <p:sp>
        <p:nvSpPr>
          <p:cNvPr id="7" name="TextBox 6">
            <a:extLst>
              <a:ext uri="{FF2B5EF4-FFF2-40B4-BE49-F238E27FC236}">
                <a16:creationId xmlns:a16="http://schemas.microsoft.com/office/drawing/2014/main" id="{AB9641CC-2093-43AC-9FE1-58466C7D718A}"/>
              </a:ext>
            </a:extLst>
          </p:cNvPr>
          <p:cNvSpPr txBox="1"/>
          <p:nvPr/>
        </p:nvSpPr>
        <p:spPr>
          <a:xfrm>
            <a:off x="1543051" y="4204090"/>
            <a:ext cx="3924699" cy="830997"/>
          </a:xfrm>
          <a:prstGeom prst="rect">
            <a:avLst/>
          </a:prstGeom>
          <a:noFill/>
        </p:spPr>
        <p:txBody>
          <a:bodyPr wrap="square" rtlCol="0">
            <a:spAutoFit/>
          </a:bodyPr>
          <a:lstStyle/>
          <a:p>
            <a:pPr algn="ctr"/>
            <a:r>
              <a:rPr lang="lt-LT" sz="2400" b="1" dirty="0">
                <a:latin typeface="Trebuchet MS" panose="020B0603020202020204" pitchFamily="34" charset="0"/>
              </a:rPr>
              <a:t>Sutikti</a:t>
            </a:r>
            <a:r>
              <a:rPr lang="lt-LT" sz="2400" dirty="0">
                <a:latin typeface="Trebuchet MS" panose="020B0603020202020204" pitchFamily="34" charset="0"/>
              </a:rPr>
              <a:t> su pasiūlymu, nes 36 € šiais laikais nesimėto</a:t>
            </a:r>
          </a:p>
        </p:txBody>
      </p:sp>
      <p:sp>
        <p:nvSpPr>
          <p:cNvPr id="8" name="TextBox 7">
            <a:extLst>
              <a:ext uri="{FF2B5EF4-FFF2-40B4-BE49-F238E27FC236}">
                <a16:creationId xmlns:a16="http://schemas.microsoft.com/office/drawing/2014/main" id="{83510806-EDAB-4DDC-821E-976C7038D362}"/>
              </a:ext>
            </a:extLst>
          </p:cNvPr>
          <p:cNvSpPr txBox="1"/>
          <p:nvPr/>
        </p:nvSpPr>
        <p:spPr>
          <a:xfrm>
            <a:off x="6724251" y="4204090"/>
            <a:ext cx="4439049" cy="830997"/>
          </a:xfrm>
          <a:prstGeom prst="rect">
            <a:avLst/>
          </a:prstGeom>
          <a:noFill/>
        </p:spPr>
        <p:txBody>
          <a:bodyPr wrap="square" rtlCol="0">
            <a:spAutoFit/>
          </a:bodyPr>
          <a:lstStyle/>
          <a:p>
            <a:pPr algn="ctr"/>
            <a:r>
              <a:rPr lang="lt-LT" sz="2400" b="1" dirty="0">
                <a:latin typeface="Trebuchet MS" panose="020B0603020202020204" pitchFamily="34" charset="0"/>
              </a:rPr>
              <a:t>Nesutikti</a:t>
            </a:r>
            <a:r>
              <a:rPr lang="lt-LT" sz="2400" dirty="0">
                <a:latin typeface="Trebuchet MS" panose="020B0603020202020204" pitchFamily="34" charset="0"/>
              </a:rPr>
              <a:t>, nes mokėti mokesčius yra pareiga ir garbė</a:t>
            </a:r>
          </a:p>
        </p:txBody>
      </p:sp>
    </p:spTree>
    <p:extLst>
      <p:ext uri="{BB962C8B-B14F-4D97-AF65-F5344CB8AC3E}">
        <p14:creationId xmlns:p14="http://schemas.microsoft.com/office/powerpoint/2010/main" val="3985603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09637" y="3228945"/>
            <a:ext cx="7172724" cy="400110"/>
          </a:xfrm>
          <a:prstGeom prst="rect">
            <a:avLst/>
          </a:prstGeom>
          <a:noFill/>
        </p:spPr>
        <p:txBody>
          <a:bodyPr wrap="square" rtlCol="0">
            <a:spAutoFit/>
          </a:bodyPr>
          <a:lstStyle/>
          <a:p>
            <a:pPr algn="ctr"/>
            <a:r>
              <a:rPr lang="lt-LT" sz="2000" dirty="0">
                <a:latin typeface="Trebuchet MS" panose="020B0603020202020204" pitchFamily="34" charset="0"/>
              </a:rPr>
              <a:t>Saulius </a:t>
            </a:r>
            <a:r>
              <a:rPr lang="lt-LT" sz="2000" b="1" dirty="0">
                <a:latin typeface="Trebuchet MS" panose="020B0603020202020204" pitchFamily="34" charset="0"/>
              </a:rPr>
              <a:t>sutinka</a:t>
            </a:r>
            <a:r>
              <a:rPr lang="lt-LT" sz="2000" dirty="0">
                <a:latin typeface="Trebuchet MS" panose="020B0603020202020204" pitchFamily="34" charset="0"/>
              </a:rPr>
              <a:t> su pasiūlymu ir įsidarbina minėtoje kavinėje.</a:t>
            </a:r>
          </a:p>
        </p:txBody>
      </p:sp>
      <p:sp>
        <p:nvSpPr>
          <p:cNvPr id="10" name="Stačiakampis 6">
            <a:extLst>
              <a:ext uri="{FF2B5EF4-FFF2-40B4-BE49-F238E27FC236}">
                <a16:creationId xmlns:a16="http://schemas.microsoft.com/office/drawing/2014/main"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Gyvenimas su „vokeliu“</a:t>
            </a:r>
          </a:p>
        </p:txBody>
      </p:sp>
    </p:spTree>
    <p:extLst>
      <p:ext uri="{BB962C8B-B14F-4D97-AF65-F5344CB8AC3E}">
        <p14:creationId xmlns:p14="http://schemas.microsoft.com/office/powerpoint/2010/main" val="2244734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99776" y="1789717"/>
            <a:ext cx="9392446" cy="1631216"/>
          </a:xfrm>
          <a:prstGeom prst="rect">
            <a:avLst/>
          </a:prstGeom>
          <a:noFill/>
        </p:spPr>
        <p:txBody>
          <a:bodyPr wrap="square" rtlCol="0">
            <a:spAutoFit/>
          </a:bodyPr>
          <a:lstStyle/>
          <a:p>
            <a:r>
              <a:rPr lang="lt-LT" sz="2000" dirty="0">
                <a:latin typeface="Trebuchet MS" panose="020B0603020202020204" pitchFamily="34" charset="0"/>
              </a:rPr>
              <a:t>Ateina ruduo, prasideda studijos, Saulius nori įsigyti kompiuterį.</a:t>
            </a:r>
            <a:endParaRPr lang="en-US" sz="2000" dirty="0">
              <a:latin typeface="Trebuchet MS" panose="020B0603020202020204" pitchFamily="34" charset="0"/>
            </a:endParaRPr>
          </a:p>
          <a:p>
            <a:endParaRPr lang="en-US" sz="2000" dirty="0">
              <a:latin typeface="Trebuchet MS" panose="020B0603020202020204" pitchFamily="34" charset="0"/>
            </a:endParaRPr>
          </a:p>
          <a:p>
            <a:r>
              <a:rPr lang="lt-LT" sz="2000" dirty="0">
                <a:latin typeface="Trebuchet MS" panose="020B0603020202020204" pitchFamily="34" charset="0"/>
              </a:rPr>
              <a:t>Tačiau vasaros santaupų tam nepakanka.</a:t>
            </a:r>
            <a:endParaRPr lang="en-US" sz="2000" dirty="0">
              <a:latin typeface="Trebuchet MS" panose="020B0603020202020204" pitchFamily="34" charset="0"/>
            </a:endParaRPr>
          </a:p>
          <a:p>
            <a:endParaRPr lang="en-US" sz="2000" dirty="0">
              <a:latin typeface="Trebuchet MS" panose="020B0603020202020204" pitchFamily="34" charset="0"/>
            </a:endParaRPr>
          </a:p>
          <a:p>
            <a:r>
              <a:rPr lang="lt-LT" sz="2000" dirty="0">
                <a:latin typeface="Trebuchet MS" panose="020B0603020202020204" pitchFamily="34" charset="0"/>
              </a:rPr>
              <a:t>Vienintelė išeitis − </a:t>
            </a:r>
            <a:r>
              <a:rPr lang="lt-LT" sz="2000" b="1" dirty="0">
                <a:latin typeface="Trebuchet MS" panose="020B0603020202020204" pitchFamily="34" charset="0"/>
              </a:rPr>
              <a:t>pirkti išsimokėtinai.</a:t>
            </a:r>
          </a:p>
        </p:txBody>
      </p:sp>
      <p:sp>
        <p:nvSpPr>
          <p:cNvPr id="10" name="Stačiakampis 6">
            <a:extLst>
              <a:ext uri="{FF2B5EF4-FFF2-40B4-BE49-F238E27FC236}">
                <a16:creationId xmlns:a16="http://schemas.microsoft.com/office/drawing/2014/main"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Gyvenimas su „vokeliu“</a:t>
            </a:r>
          </a:p>
        </p:txBody>
      </p:sp>
    </p:spTree>
    <p:extLst>
      <p:ext uri="{BB962C8B-B14F-4D97-AF65-F5344CB8AC3E}">
        <p14:creationId xmlns:p14="http://schemas.microsoft.com/office/powerpoint/2010/main" val="3530637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04551" y="1494442"/>
            <a:ext cx="6515499" cy="1323439"/>
          </a:xfrm>
          <a:prstGeom prst="rect">
            <a:avLst/>
          </a:prstGeom>
          <a:noFill/>
        </p:spPr>
        <p:txBody>
          <a:bodyPr wrap="square" rtlCol="0">
            <a:spAutoFit/>
          </a:bodyPr>
          <a:lstStyle/>
          <a:p>
            <a:r>
              <a:rPr lang="lt-LT" sz="2000" dirty="0">
                <a:latin typeface="Trebuchet MS" panose="020B0603020202020204" pitchFamily="34" charset="0"/>
              </a:rPr>
              <a:t>Deja, tokio atlyginimo, kokį Saulius šiuo metu uždirba, lizingo bendrovei nepakanka.</a:t>
            </a:r>
            <a:endParaRPr lang="en-US" sz="2000" dirty="0">
              <a:latin typeface="Trebuchet MS" panose="020B0603020202020204" pitchFamily="34" charset="0"/>
            </a:endParaRPr>
          </a:p>
          <a:p>
            <a:endParaRPr lang="lt-LT" sz="2000" dirty="0">
              <a:latin typeface="Trebuchet MS" panose="020B0603020202020204" pitchFamily="34" charset="0"/>
            </a:endParaRPr>
          </a:p>
          <a:p>
            <a:r>
              <a:rPr lang="lt-LT" sz="2000" dirty="0">
                <a:latin typeface="Trebuchet MS" panose="020B0603020202020204" pitchFamily="34" charset="0"/>
              </a:rPr>
              <a:t>O gyventi be kompiuterio − šiais laikais sudėtinga.</a:t>
            </a:r>
          </a:p>
        </p:txBody>
      </p:sp>
      <p:sp>
        <p:nvSpPr>
          <p:cNvPr id="10" name="Stačiakampis 6">
            <a:extLst>
              <a:ext uri="{FF2B5EF4-FFF2-40B4-BE49-F238E27FC236}">
                <a16:creationId xmlns:a16="http://schemas.microsoft.com/office/drawing/2014/main"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Gyvenimas su „vokeliu“</a:t>
            </a:r>
          </a:p>
        </p:txBody>
      </p:sp>
    </p:spTree>
    <p:extLst>
      <p:ext uri="{BB962C8B-B14F-4D97-AF65-F5344CB8AC3E}">
        <p14:creationId xmlns:p14="http://schemas.microsoft.com/office/powerpoint/2010/main" val="2944158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FDEE71-FDFE-4AE6-8CE6-75CF5DE766FB}"/>
              </a:ext>
            </a:extLst>
          </p:cNvPr>
          <p:cNvSpPr/>
          <p:nvPr/>
        </p:nvSpPr>
        <p:spPr>
          <a:xfrm>
            <a:off x="6400996" y="3003760"/>
            <a:ext cx="4581527" cy="16192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C4DE14A-D373-4253-97C3-577E01393D0E}"/>
              </a:ext>
            </a:extLst>
          </p:cNvPr>
          <p:cNvSpPr/>
          <p:nvPr/>
        </p:nvSpPr>
        <p:spPr>
          <a:xfrm>
            <a:off x="1076521" y="3003760"/>
            <a:ext cx="4581527" cy="16192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914574" y="1789717"/>
            <a:ext cx="4362849" cy="523220"/>
          </a:xfrm>
          <a:prstGeom prst="rect">
            <a:avLst/>
          </a:prstGeom>
          <a:noFill/>
        </p:spPr>
        <p:txBody>
          <a:bodyPr wrap="square" rtlCol="0">
            <a:spAutoFit/>
          </a:bodyPr>
          <a:lstStyle/>
          <a:p>
            <a:pPr algn="ctr"/>
            <a:r>
              <a:rPr lang="lt-LT" sz="2800" b="1" dirty="0">
                <a:latin typeface="Trebuchet MS" panose="020B0603020202020204" pitchFamily="34" charset="0"/>
              </a:rPr>
              <a:t>Sauliui vėl tenka rinktis:</a:t>
            </a:r>
          </a:p>
        </p:txBody>
      </p:sp>
      <p:sp>
        <p:nvSpPr>
          <p:cNvPr id="10" name="Stačiakampis 6">
            <a:extLst>
              <a:ext uri="{FF2B5EF4-FFF2-40B4-BE49-F238E27FC236}">
                <a16:creationId xmlns:a16="http://schemas.microsoft.com/office/drawing/2014/main"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Gyvenimas su „vokeliu“</a:t>
            </a:r>
          </a:p>
        </p:txBody>
      </p:sp>
      <p:sp>
        <p:nvSpPr>
          <p:cNvPr id="7" name="TextBox 6">
            <a:extLst>
              <a:ext uri="{FF2B5EF4-FFF2-40B4-BE49-F238E27FC236}">
                <a16:creationId xmlns:a16="http://schemas.microsoft.com/office/drawing/2014/main" id="{F4AB7915-5A9C-4719-AC39-D405317CA1FD}"/>
              </a:ext>
            </a:extLst>
          </p:cNvPr>
          <p:cNvSpPr txBox="1"/>
          <p:nvPr/>
        </p:nvSpPr>
        <p:spPr>
          <a:xfrm>
            <a:off x="1266823" y="3213221"/>
            <a:ext cx="4200924" cy="1200329"/>
          </a:xfrm>
          <a:prstGeom prst="rect">
            <a:avLst/>
          </a:prstGeom>
          <a:noFill/>
        </p:spPr>
        <p:txBody>
          <a:bodyPr wrap="square" rtlCol="0">
            <a:spAutoFit/>
          </a:bodyPr>
          <a:lstStyle/>
          <a:p>
            <a:pPr algn="ctr"/>
            <a:r>
              <a:rPr lang="lt-LT" sz="2400" b="1" dirty="0">
                <a:latin typeface="Trebuchet MS" panose="020B0603020202020204" pitchFamily="34" charset="0"/>
              </a:rPr>
              <a:t>Skolintis</a:t>
            </a:r>
            <a:r>
              <a:rPr lang="lt-LT" sz="2400" dirty="0">
                <a:latin typeface="Trebuchet MS" panose="020B0603020202020204" pitchFamily="34" charset="0"/>
              </a:rPr>
              <a:t> greitųjų kreditų bendrovėje, kur reikalavimai pajamoms nėra tokie aukšti</a:t>
            </a:r>
          </a:p>
        </p:txBody>
      </p:sp>
      <p:sp>
        <p:nvSpPr>
          <p:cNvPr id="8" name="TextBox 7">
            <a:extLst>
              <a:ext uri="{FF2B5EF4-FFF2-40B4-BE49-F238E27FC236}">
                <a16:creationId xmlns:a16="http://schemas.microsoft.com/office/drawing/2014/main" id="{B3AAE1C3-CF08-4AE6-95A0-22E3011DBA7D}"/>
              </a:ext>
            </a:extLst>
          </p:cNvPr>
          <p:cNvSpPr txBox="1"/>
          <p:nvPr/>
        </p:nvSpPr>
        <p:spPr>
          <a:xfrm>
            <a:off x="6591298" y="3213221"/>
            <a:ext cx="4200924" cy="1200329"/>
          </a:xfrm>
          <a:prstGeom prst="rect">
            <a:avLst/>
          </a:prstGeom>
          <a:noFill/>
        </p:spPr>
        <p:txBody>
          <a:bodyPr wrap="square" rtlCol="0">
            <a:spAutoFit/>
          </a:bodyPr>
          <a:lstStyle/>
          <a:p>
            <a:pPr algn="ctr"/>
            <a:r>
              <a:rPr lang="lt-LT" sz="2400" b="1" dirty="0">
                <a:latin typeface="Trebuchet MS" panose="020B0603020202020204" pitchFamily="34" charset="0"/>
              </a:rPr>
              <a:t>Bandyti tartis </a:t>
            </a:r>
            <a:r>
              <a:rPr lang="lt-LT" sz="2400" dirty="0">
                <a:latin typeface="Trebuchet MS" panose="020B0603020202020204" pitchFamily="34" charset="0"/>
              </a:rPr>
              <a:t>su darbdaviu, kad šis pradėtų mokėti didesnį oficialų atlyginimą</a:t>
            </a:r>
          </a:p>
        </p:txBody>
      </p:sp>
    </p:spTree>
    <p:extLst>
      <p:ext uri="{BB962C8B-B14F-4D97-AF65-F5344CB8AC3E}">
        <p14:creationId xmlns:p14="http://schemas.microsoft.com/office/powerpoint/2010/main" val="3159985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FDEE71-FDFE-4AE6-8CE6-75CF5DE766FB}"/>
              </a:ext>
            </a:extLst>
          </p:cNvPr>
          <p:cNvSpPr/>
          <p:nvPr/>
        </p:nvSpPr>
        <p:spPr>
          <a:xfrm>
            <a:off x="6400996" y="3783882"/>
            <a:ext cx="4581527" cy="11491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C4DE14A-D373-4253-97C3-577E01393D0E}"/>
              </a:ext>
            </a:extLst>
          </p:cNvPr>
          <p:cNvSpPr/>
          <p:nvPr/>
        </p:nvSpPr>
        <p:spPr>
          <a:xfrm>
            <a:off x="1076521" y="3783882"/>
            <a:ext cx="4581527" cy="1149140"/>
          </a:xfrm>
          <a:prstGeom prst="rect">
            <a:avLst/>
          </a:prstGeom>
          <a:solidFill>
            <a:srgbClr val="D2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99776" y="1336384"/>
            <a:ext cx="9392446" cy="1938992"/>
          </a:xfrm>
          <a:prstGeom prst="rect">
            <a:avLst/>
          </a:prstGeom>
          <a:noFill/>
        </p:spPr>
        <p:txBody>
          <a:bodyPr wrap="square" rtlCol="0">
            <a:spAutoFit/>
          </a:bodyPr>
          <a:lstStyle/>
          <a:p>
            <a:pPr algn="ctr"/>
            <a:r>
              <a:rPr lang="lt-LT" sz="2400" dirty="0">
                <a:latin typeface="Trebuchet MS" panose="020B0603020202020204" pitchFamily="34" charset="0"/>
              </a:rPr>
              <a:t>Kavinės vadovas paaiškina, kad šiuo metu nėra finansinių galimybių padidinti Sauliui išmokamą atlyginimą, tačiau pažada, jog ateityje, kai reikalai pasitaisys, atlyginimą jis būtinai pakels.</a:t>
            </a:r>
          </a:p>
          <a:p>
            <a:pPr algn="ctr"/>
            <a:r>
              <a:rPr lang="lt-LT" sz="2400" dirty="0">
                <a:latin typeface="Trebuchet MS" panose="020B0603020202020204" pitchFamily="34" charset="0"/>
              </a:rPr>
              <a:t> </a:t>
            </a:r>
          </a:p>
          <a:p>
            <a:pPr algn="ctr"/>
            <a:r>
              <a:rPr lang="en-US" sz="2400" b="1" dirty="0">
                <a:latin typeface="Trebuchet MS" panose="020B0603020202020204" pitchFamily="34" charset="0"/>
              </a:rPr>
              <a:t>K</a:t>
            </a:r>
            <a:r>
              <a:rPr lang="lt-LT" sz="2400" b="1" dirty="0">
                <a:latin typeface="Trebuchet MS" panose="020B0603020202020204" pitchFamily="34" charset="0"/>
              </a:rPr>
              <a:t>ą turėtų daryti Saulius?</a:t>
            </a:r>
          </a:p>
        </p:txBody>
      </p:sp>
      <p:sp>
        <p:nvSpPr>
          <p:cNvPr id="10" name="Stačiakampis 6">
            <a:extLst>
              <a:ext uri="{FF2B5EF4-FFF2-40B4-BE49-F238E27FC236}">
                <a16:creationId xmlns:a16="http://schemas.microsoft.com/office/drawing/2014/main"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Gyvenimas su „vokeliu“</a:t>
            </a:r>
          </a:p>
        </p:txBody>
      </p:sp>
      <p:sp>
        <p:nvSpPr>
          <p:cNvPr id="7" name="TextBox 6">
            <a:extLst>
              <a:ext uri="{FF2B5EF4-FFF2-40B4-BE49-F238E27FC236}">
                <a16:creationId xmlns:a16="http://schemas.microsoft.com/office/drawing/2014/main" id="{F4AB7915-5A9C-4719-AC39-D405317CA1FD}"/>
              </a:ext>
            </a:extLst>
          </p:cNvPr>
          <p:cNvSpPr txBox="1"/>
          <p:nvPr/>
        </p:nvSpPr>
        <p:spPr>
          <a:xfrm>
            <a:off x="1266823" y="4127621"/>
            <a:ext cx="4200924" cy="461665"/>
          </a:xfrm>
          <a:prstGeom prst="rect">
            <a:avLst/>
          </a:prstGeom>
          <a:noFill/>
        </p:spPr>
        <p:txBody>
          <a:bodyPr wrap="square" rtlCol="0">
            <a:spAutoFit/>
          </a:bodyPr>
          <a:lstStyle/>
          <a:p>
            <a:pPr algn="ctr"/>
            <a:r>
              <a:rPr lang="lt-LT" sz="2400" dirty="0">
                <a:latin typeface="Trebuchet MS" panose="020B0603020202020204" pitchFamily="34" charset="0"/>
              </a:rPr>
              <a:t>Turėtų </a:t>
            </a:r>
            <a:r>
              <a:rPr lang="lt-LT" sz="2400" b="1" dirty="0">
                <a:latin typeface="Trebuchet MS" panose="020B0603020202020204" pitchFamily="34" charset="0"/>
              </a:rPr>
              <a:t>sutikti</a:t>
            </a:r>
            <a:r>
              <a:rPr lang="lt-LT" sz="2400" dirty="0">
                <a:latin typeface="Trebuchet MS" panose="020B0603020202020204" pitchFamily="34" charset="0"/>
              </a:rPr>
              <a:t> su pasiūlymu</a:t>
            </a:r>
          </a:p>
        </p:txBody>
      </p:sp>
      <p:sp>
        <p:nvSpPr>
          <p:cNvPr id="8" name="TextBox 7">
            <a:extLst>
              <a:ext uri="{FF2B5EF4-FFF2-40B4-BE49-F238E27FC236}">
                <a16:creationId xmlns:a16="http://schemas.microsoft.com/office/drawing/2014/main" id="{B3AAE1C3-CF08-4AE6-95A0-22E3011DBA7D}"/>
              </a:ext>
            </a:extLst>
          </p:cNvPr>
          <p:cNvSpPr txBox="1"/>
          <p:nvPr/>
        </p:nvSpPr>
        <p:spPr>
          <a:xfrm>
            <a:off x="6591298" y="3942954"/>
            <a:ext cx="4200924" cy="830997"/>
          </a:xfrm>
          <a:prstGeom prst="rect">
            <a:avLst/>
          </a:prstGeom>
          <a:noFill/>
        </p:spPr>
        <p:txBody>
          <a:bodyPr wrap="square" rtlCol="0">
            <a:spAutoFit/>
          </a:bodyPr>
          <a:lstStyle/>
          <a:p>
            <a:pPr algn="ctr"/>
            <a:r>
              <a:rPr lang="lt-LT" sz="2400" dirty="0">
                <a:latin typeface="Trebuchet MS" panose="020B0603020202020204" pitchFamily="34" charset="0"/>
              </a:rPr>
              <a:t>Turėtų </a:t>
            </a:r>
            <a:r>
              <a:rPr lang="lt-LT" sz="2400" b="1" dirty="0">
                <a:latin typeface="Trebuchet MS" panose="020B0603020202020204" pitchFamily="34" charset="0"/>
              </a:rPr>
              <a:t>mesti</a:t>
            </a:r>
            <a:r>
              <a:rPr lang="lt-LT" sz="2400" dirty="0">
                <a:latin typeface="Trebuchet MS" panose="020B0603020202020204" pitchFamily="34" charset="0"/>
              </a:rPr>
              <a:t> šį darbą ir ieškoti kito</a:t>
            </a:r>
          </a:p>
        </p:txBody>
      </p:sp>
    </p:spTree>
    <p:extLst>
      <p:ext uri="{BB962C8B-B14F-4D97-AF65-F5344CB8AC3E}">
        <p14:creationId xmlns:p14="http://schemas.microsoft.com/office/powerpoint/2010/main" val="1274559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38012" y="1761142"/>
            <a:ext cx="10315974" cy="1015663"/>
          </a:xfrm>
          <a:prstGeom prst="rect">
            <a:avLst/>
          </a:prstGeom>
          <a:noFill/>
        </p:spPr>
        <p:txBody>
          <a:bodyPr wrap="square" rtlCol="0">
            <a:spAutoFit/>
          </a:bodyPr>
          <a:lstStyle/>
          <a:p>
            <a:r>
              <a:rPr lang="lt-LT" sz="2000" dirty="0">
                <a:latin typeface="Trebuchet MS" panose="020B0603020202020204" pitchFamily="34" charset="0"/>
              </a:rPr>
              <a:t>Saulius, pasiskolinęs SMS žinutės pagalba, vis tik įsigyja taip reikalingą jam kompiuterį.</a:t>
            </a:r>
          </a:p>
          <a:p>
            <a:endParaRPr lang="lt-LT" sz="2000" dirty="0">
              <a:latin typeface="Trebuchet MS" panose="020B0603020202020204" pitchFamily="34" charset="0"/>
            </a:endParaRPr>
          </a:p>
          <a:p>
            <a:r>
              <a:rPr lang="lt-LT" sz="2000" dirty="0">
                <a:latin typeface="Trebuchet MS" panose="020B0603020202020204" pitchFamily="34" charset="0"/>
              </a:rPr>
              <a:t>Deja, bet kaina, kurią jam tenka mokėti už šitą „laimę“, yra gana didelė...</a:t>
            </a:r>
          </a:p>
        </p:txBody>
      </p:sp>
      <p:sp>
        <p:nvSpPr>
          <p:cNvPr id="10" name="Stačiakampis 6">
            <a:extLst>
              <a:ext uri="{FF2B5EF4-FFF2-40B4-BE49-F238E27FC236}">
                <a16:creationId xmlns:a16="http://schemas.microsoft.com/office/drawing/2014/main"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Gyvenimas su „vokeliu“</a:t>
            </a:r>
          </a:p>
        </p:txBody>
      </p:sp>
    </p:spTree>
    <p:extLst>
      <p:ext uri="{BB962C8B-B14F-4D97-AF65-F5344CB8AC3E}">
        <p14:creationId xmlns:p14="http://schemas.microsoft.com/office/powerpoint/2010/main" val="342031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99776" y="1789717"/>
            <a:ext cx="9392446" cy="1938992"/>
          </a:xfrm>
          <a:prstGeom prst="rect">
            <a:avLst/>
          </a:prstGeom>
          <a:noFill/>
        </p:spPr>
        <p:txBody>
          <a:bodyPr wrap="square" rtlCol="0">
            <a:spAutoFit/>
          </a:bodyPr>
          <a:lstStyle/>
          <a:p>
            <a:r>
              <a:rPr lang="lt-LT" sz="2000" dirty="0">
                <a:latin typeface="Trebuchet MS" panose="020B0603020202020204" pitchFamily="34" charset="0"/>
              </a:rPr>
              <a:t>Palūkanos, kurias pritaikė bendrovė, yra gerokai didesnės, nei Saulius būtų mokėjęs lizingo bendrovei.</a:t>
            </a:r>
          </a:p>
          <a:p>
            <a:endParaRPr lang="lt-LT" sz="2000" dirty="0">
              <a:latin typeface="Trebuchet MS" panose="020B0603020202020204" pitchFamily="34" charset="0"/>
            </a:endParaRPr>
          </a:p>
          <a:p>
            <a:r>
              <a:rPr lang="lt-LT" sz="2000" dirty="0">
                <a:latin typeface="Trebuchet MS" panose="020B0603020202020204" pitchFamily="34" charset="0"/>
              </a:rPr>
              <a:t>Be to, darbdaviui vėluojant išmokėti sutartą 150 € priedą, Saulius ne visada spėja laiku sumokėti mėnesinę įmoką, tad kartais tenka padengti ir priskaičiuotus „žvėriškus“ delspinigius.</a:t>
            </a:r>
          </a:p>
        </p:txBody>
      </p:sp>
      <p:sp>
        <p:nvSpPr>
          <p:cNvPr id="10" name="Stačiakampis 6">
            <a:extLst>
              <a:ext uri="{FF2B5EF4-FFF2-40B4-BE49-F238E27FC236}">
                <a16:creationId xmlns:a16="http://schemas.microsoft.com/office/drawing/2014/main"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Gyvenimas su „vokeliu“</a:t>
            </a:r>
          </a:p>
        </p:txBody>
      </p:sp>
    </p:spTree>
    <p:extLst>
      <p:ext uri="{BB962C8B-B14F-4D97-AF65-F5344CB8AC3E}">
        <p14:creationId xmlns:p14="http://schemas.microsoft.com/office/powerpoint/2010/main" val="1152031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99776" y="1789717"/>
            <a:ext cx="9392446" cy="1323439"/>
          </a:xfrm>
          <a:prstGeom prst="rect">
            <a:avLst/>
          </a:prstGeom>
          <a:noFill/>
        </p:spPr>
        <p:txBody>
          <a:bodyPr wrap="square" rtlCol="0">
            <a:spAutoFit/>
          </a:bodyPr>
          <a:lstStyle/>
          <a:p>
            <a:r>
              <a:rPr lang="lt-LT" sz="2000" dirty="0">
                <a:latin typeface="Trebuchet MS" panose="020B0603020202020204" pitchFamily="34" charset="0"/>
              </a:rPr>
              <a:t>Lyg to dar būtų maža, atėjus vėlyvam rudeniui, Saulius suserga.</a:t>
            </a:r>
          </a:p>
          <a:p>
            <a:endParaRPr lang="lt-LT" sz="2000" dirty="0">
              <a:latin typeface="Trebuchet MS" panose="020B0603020202020204" pitchFamily="34" charset="0"/>
            </a:endParaRPr>
          </a:p>
          <a:p>
            <a:r>
              <a:rPr lang="lt-LT" sz="2000" dirty="0">
                <a:latin typeface="Trebuchet MS" panose="020B0603020202020204" pitchFamily="34" charset="0"/>
              </a:rPr>
              <a:t>Nieko nuostabaus, kad SODRA ligos pašalpą apskaičiuos ir išmokės atsižvelgdama tik į oficialų Sauliaus atlyginimą.</a:t>
            </a:r>
          </a:p>
        </p:txBody>
      </p:sp>
      <p:sp>
        <p:nvSpPr>
          <p:cNvPr id="10" name="Stačiakampis 6">
            <a:extLst>
              <a:ext uri="{FF2B5EF4-FFF2-40B4-BE49-F238E27FC236}">
                <a16:creationId xmlns:a16="http://schemas.microsoft.com/office/drawing/2014/main"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Gyvenimas su „vokeliu“</a:t>
            </a:r>
          </a:p>
        </p:txBody>
      </p:sp>
    </p:spTree>
    <p:extLst>
      <p:ext uri="{BB962C8B-B14F-4D97-AF65-F5344CB8AC3E}">
        <p14:creationId xmlns:p14="http://schemas.microsoft.com/office/powerpoint/2010/main" val="1178039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327390-8F10-4EEB-B55D-0B4A56E0A5EE}"/>
              </a:ext>
            </a:extLst>
          </p:cNvPr>
          <p:cNvSpPr/>
          <p:nvPr/>
        </p:nvSpPr>
        <p:spPr>
          <a:xfrm>
            <a:off x="0" y="0"/>
            <a:ext cx="12192000" cy="6857999"/>
          </a:xfrm>
          <a:prstGeom prst="rect">
            <a:avLst/>
          </a:prstGeom>
          <a:solidFill>
            <a:srgbClr val="006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37115D3-988F-4643-A5D5-98E449A06441}"/>
              </a:ext>
            </a:extLst>
          </p:cNvPr>
          <p:cNvSpPr/>
          <p:nvPr/>
        </p:nvSpPr>
        <p:spPr>
          <a:xfrm>
            <a:off x="3904536" y="2721113"/>
            <a:ext cx="4382930" cy="707886"/>
          </a:xfrm>
          <a:prstGeom prst="rect">
            <a:avLst/>
          </a:prstGeom>
        </p:spPr>
        <p:txBody>
          <a:bodyPr wrap="none">
            <a:spAutoFit/>
          </a:bodyPr>
          <a:lstStyle/>
          <a:p>
            <a:pPr algn="ctr"/>
            <a:r>
              <a:rPr lang="lt-LT" sz="4000" b="1" dirty="0">
                <a:solidFill>
                  <a:schemeClr val="bg1"/>
                </a:solidFill>
                <a:latin typeface="Trebuchet MS" panose="020B0603020202020204" pitchFamily="34" charset="0"/>
              </a:rPr>
              <a:t>Kas yra mokestis?</a:t>
            </a:r>
          </a:p>
        </p:txBody>
      </p:sp>
    </p:spTree>
    <p:extLst>
      <p:ext uri="{BB962C8B-B14F-4D97-AF65-F5344CB8AC3E}">
        <p14:creationId xmlns:p14="http://schemas.microsoft.com/office/powerpoint/2010/main" val="1462649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99776" y="1789717"/>
            <a:ext cx="9392446" cy="707886"/>
          </a:xfrm>
          <a:prstGeom prst="rect">
            <a:avLst/>
          </a:prstGeom>
          <a:noFill/>
        </p:spPr>
        <p:txBody>
          <a:bodyPr wrap="square" rtlCol="0">
            <a:spAutoFit/>
          </a:bodyPr>
          <a:lstStyle/>
          <a:p>
            <a:r>
              <a:rPr lang="lt-LT" sz="2000" dirty="0">
                <a:latin typeface="Trebuchet MS" panose="020B0603020202020204" pitchFamily="34" charset="0"/>
              </a:rPr>
              <a:t>Tuo tarpu kavinės vadovas pareiškė, kad jis ne SODRA, todėl ir sutartos papildomos 150 € dalies už nedirbtas dienas Sauliui nemokės.</a:t>
            </a:r>
          </a:p>
        </p:txBody>
      </p:sp>
      <p:sp>
        <p:nvSpPr>
          <p:cNvPr id="10" name="Stačiakampis 6">
            <a:extLst>
              <a:ext uri="{FF2B5EF4-FFF2-40B4-BE49-F238E27FC236}">
                <a16:creationId xmlns:a16="http://schemas.microsoft.com/office/drawing/2014/main"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Gyvenimas su „vokeliu“</a:t>
            </a:r>
          </a:p>
        </p:txBody>
      </p:sp>
    </p:spTree>
    <p:extLst>
      <p:ext uri="{BB962C8B-B14F-4D97-AF65-F5344CB8AC3E}">
        <p14:creationId xmlns:p14="http://schemas.microsoft.com/office/powerpoint/2010/main" val="959823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99776" y="1789717"/>
            <a:ext cx="9392446" cy="1631216"/>
          </a:xfrm>
          <a:prstGeom prst="rect">
            <a:avLst/>
          </a:prstGeom>
          <a:noFill/>
        </p:spPr>
        <p:txBody>
          <a:bodyPr wrap="square" rtlCol="0">
            <a:spAutoFit/>
          </a:bodyPr>
          <a:lstStyle/>
          <a:p>
            <a:r>
              <a:rPr lang="lt-LT" sz="2000" dirty="0">
                <a:latin typeface="Trebuchet MS" panose="020B0603020202020204" pitchFamily="34" charset="0"/>
              </a:rPr>
              <a:t>Saulius, paprašęs tėvų pagalbos, vis tik išsisuka iš keblios padėties ir pasveikęs grįžta į darbą ir studijas.</a:t>
            </a:r>
          </a:p>
          <a:p>
            <a:endParaRPr lang="lt-LT" sz="2000" dirty="0">
              <a:latin typeface="Trebuchet MS" panose="020B0603020202020204" pitchFamily="34" charset="0"/>
            </a:endParaRPr>
          </a:p>
          <a:p>
            <a:endParaRPr lang="lt-LT" sz="2000" dirty="0">
              <a:latin typeface="Trebuchet MS" panose="020B0603020202020204" pitchFamily="34" charset="0"/>
            </a:endParaRPr>
          </a:p>
          <a:p>
            <a:r>
              <a:rPr lang="lt-LT" sz="2000" dirty="0">
                <a:latin typeface="Trebuchet MS" panose="020B0603020202020204" pitchFamily="34" charset="0"/>
              </a:rPr>
              <a:t>Ateina sesijos metas, Saulius sėkmingai išsilaiko egzaminus ir įskaitas.</a:t>
            </a:r>
          </a:p>
        </p:txBody>
      </p:sp>
      <p:sp>
        <p:nvSpPr>
          <p:cNvPr id="10" name="Stačiakampis 6">
            <a:extLst>
              <a:ext uri="{FF2B5EF4-FFF2-40B4-BE49-F238E27FC236}">
                <a16:creationId xmlns:a16="http://schemas.microsoft.com/office/drawing/2014/main"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Gyvenimas su „vokeliu“</a:t>
            </a:r>
          </a:p>
        </p:txBody>
      </p:sp>
    </p:spTree>
    <p:extLst>
      <p:ext uri="{BB962C8B-B14F-4D97-AF65-F5344CB8AC3E}">
        <p14:creationId xmlns:p14="http://schemas.microsoft.com/office/powerpoint/2010/main" val="4053812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52324" y="1249926"/>
            <a:ext cx="9887350" cy="707886"/>
          </a:xfrm>
          <a:prstGeom prst="rect">
            <a:avLst/>
          </a:prstGeom>
          <a:noFill/>
        </p:spPr>
        <p:txBody>
          <a:bodyPr wrap="square" rtlCol="0">
            <a:spAutoFit/>
          </a:bodyPr>
          <a:lstStyle/>
          <a:p>
            <a:r>
              <a:rPr lang="lt-LT" sz="2000" dirty="0">
                <a:latin typeface="Trebuchet MS" panose="020B0603020202020204" pitchFamily="34" charset="0"/>
              </a:rPr>
              <a:t>Kadangi rudenį Saulius sumokėjo už studijas, tai pasibaigus metams jis nusprendžia deklaruoti savo pajamas ir susigrąžinti dalį sumokėto pajamų mokesčio.</a:t>
            </a:r>
          </a:p>
        </p:txBody>
      </p:sp>
      <p:sp>
        <p:nvSpPr>
          <p:cNvPr id="10" name="Stačiakampis 6">
            <a:extLst>
              <a:ext uri="{FF2B5EF4-FFF2-40B4-BE49-F238E27FC236}">
                <a16:creationId xmlns:a16="http://schemas.microsoft.com/office/drawing/2014/main"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Gyvenimas su „vokeliu“</a:t>
            </a:r>
          </a:p>
        </p:txBody>
      </p:sp>
      <p:pic>
        <p:nvPicPr>
          <p:cNvPr id="6" name="Paveikslėlis 4">
            <a:extLst>
              <a:ext uri="{FF2B5EF4-FFF2-40B4-BE49-F238E27FC236}">
                <a16:creationId xmlns:a16="http://schemas.microsoft.com/office/drawing/2014/main" id="{871F09C3-8550-431A-AB54-5BCB63FF89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0887" y="2228850"/>
            <a:ext cx="8430226"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8589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99776" y="1361268"/>
            <a:ext cx="9392446" cy="2308324"/>
          </a:xfrm>
          <a:prstGeom prst="rect">
            <a:avLst/>
          </a:prstGeom>
          <a:noFill/>
        </p:spPr>
        <p:txBody>
          <a:bodyPr wrap="square" rtlCol="0">
            <a:spAutoFit/>
          </a:bodyPr>
          <a:lstStyle/>
          <a:p>
            <a:pPr algn="ctr"/>
            <a:r>
              <a:rPr lang="lt-LT" sz="2000" dirty="0">
                <a:latin typeface="Trebuchet MS" panose="020B0603020202020204" pitchFamily="34" charset="0"/>
              </a:rPr>
              <a:t>Saulius pradeda suprasti, jog, gaudamas atlyginimą „vokelyje“, jis iš pat pradžių gal ir sutaupo mokesčių sąskaita, tačiau vėliau tie sutaupyti mokesčiai tampa papildomomis išlaidomis.</a:t>
            </a:r>
          </a:p>
          <a:p>
            <a:pPr algn="ctr"/>
            <a:r>
              <a:rPr lang="lt-LT" sz="2000" dirty="0">
                <a:latin typeface="Trebuchet MS" panose="020B0603020202020204" pitchFamily="34" charset="0"/>
              </a:rPr>
              <a:t>Todėl jis nutaria vėl pasikalbėti su darbdaviu dėl oficialaus atlyginimo padidinimo.</a:t>
            </a:r>
          </a:p>
          <a:p>
            <a:pPr algn="ctr"/>
            <a:endParaRPr lang="lt-LT" sz="2000" dirty="0">
              <a:latin typeface="Trebuchet MS" panose="020B0603020202020204" pitchFamily="34" charset="0"/>
            </a:endParaRPr>
          </a:p>
          <a:p>
            <a:pPr algn="ctr"/>
            <a:r>
              <a:rPr lang="lt-LT" sz="2400" b="1" dirty="0">
                <a:latin typeface="Trebuchet MS" panose="020B0603020202020204" pitchFamily="34" charset="0"/>
              </a:rPr>
              <a:t>Tačiau kavinės vadovas pasiūlo dvi alternatyvas:</a:t>
            </a:r>
          </a:p>
        </p:txBody>
      </p:sp>
      <p:sp>
        <p:nvSpPr>
          <p:cNvPr id="10" name="Stačiakampis 6">
            <a:extLst>
              <a:ext uri="{FF2B5EF4-FFF2-40B4-BE49-F238E27FC236}">
                <a16:creationId xmlns:a16="http://schemas.microsoft.com/office/drawing/2014/main"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Gyvenimas su „vokeliu“</a:t>
            </a:r>
          </a:p>
        </p:txBody>
      </p:sp>
      <p:sp>
        <p:nvSpPr>
          <p:cNvPr id="7" name="Rectangle 6">
            <a:extLst>
              <a:ext uri="{FF2B5EF4-FFF2-40B4-BE49-F238E27FC236}">
                <a16:creationId xmlns:a16="http://schemas.microsoft.com/office/drawing/2014/main" id="{A3009A80-C108-4553-870F-04A6FED15E21}"/>
              </a:ext>
            </a:extLst>
          </p:cNvPr>
          <p:cNvSpPr/>
          <p:nvPr/>
        </p:nvSpPr>
        <p:spPr>
          <a:xfrm>
            <a:off x="6400996" y="4202982"/>
            <a:ext cx="4581527" cy="11491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E0C4E86-DB56-426F-89B4-CDCDA34F850D}"/>
              </a:ext>
            </a:extLst>
          </p:cNvPr>
          <p:cNvSpPr/>
          <p:nvPr/>
        </p:nvSpPr>
        <p:spPr>
          <a:xfrm>
            <a:off x="1076521" y="4202982"/>
            <a:ext cx="4581527" cy="1149140"/>
          </a:xfrm>
          <a:prstGeom prst="rect">
            <a:avLst/>
          </a:prstGeom>
          <a:solidFill>
            <a:srgbClr val="D2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BC11BCD-88C6-452B-9F13-58D75E04F56B}"/>
              </a:ext>
            </a:extLst>
          </p:cNvPr>
          <p:cNvSpPr txBox="1"/>
          <p:nvPr/>
        </p:nvSpPr>
        <p:spPr>
          <a:xfrm>
            <a:off x="1209477" y="4362053"/>
            <a:ext cx="4200924" cy="830997"/>
          </a:xfrm>
          <a:prstGeom prst="rect">
            <a:avLst/>
          </a:prstGeom>
          <a:noFill/>
        </p:spPr>
        <p:txBody>
          <a:bodyPr wrap="square" rtlCol="0">
            <a:spAutoFit/>
          </a:bodyPr>
          <a:lstStyle/>
          <a:p>
            <a:pPr algn="ctr"/>
            <a:r>
              <a:rPr lang="lt-LT" sz="2400" b="1" dirty="0">
                <a:latin typeface="Trebuchet MS" panose="020B0603020202020204" pitchFamily="34" charset="0"/>
              </a:rPr>
              <a:t>Dirbti toliau </a:t>
            </a:r>
            <a:r>
              <a:rPr lang="lt-LT" sz="2400" dirty="0">
                <a:latin typeface="Trebuchet MS" panose="020B0603020202020204" pitchFamily="34" charset="0"/>
              </a:rPr>
              <a:t>nieko nekeičiant</a:t>
            </a:r>
          </a:p>
        </p:txBody>
      </p:sp>
      <p:sp>
        <p:nvSpPr>
          <p:cNvPr id="12" name="TextBox 11">
            <a:extLst>
              <a:ext uri="{FF2B5EF4-FFF2-40B4-BE49-F238E27FC236}">
                <a16:creationId xmlns:a16="http://schemas.microsoft.com/office/drawing/2014/main" id="{092B7382-CE09-4E3A-98F6-FCB7159DC493}"/>
              </a:ext>
            </a:extLst>
          </p:cNvPr>
          <p:cNvSpPr txBox="1"/>
          <p:nvPr/>
        </p:nvSpPr>
        <p:spPr>
          <a:xfrm>
            <a:off x="6591298" y="4362054"/>
            <a:ext cx="4200924" cy="830997"/>
          </a:xfrm>
          <a:prstGeom prst="rect">
            <a:avLst/>
          </a:prstGeom>
          <a:noFill/>
        </p:spPr>
        <p:txBody>
          <a:bodyPr wrap="square" rtlCol="0">
            <a:spAutoFit/>
          </a:bodyPr>
          <a:lstStyle/>
          <a:p>
            <a:pPr algn="ctr"/>
            <a:r>
              <a:rPr lang="lt-LT" sz="2400" b="1" dirty="0">
                <a:latin typeface="Trebuchet MS" panose="020B0603020202020204" pitchFamily="34" charset="0"/>
              </a:rPr>
              <a:t>Išeiti</a:t>
            </a:r>
            <a:r>
              <a:rPr lang="lt-LT" sz="2400" dirty="0">
                <a:latin typeface="Trebuchet MS" panose="020B0603020202020204" pitchFamily="34" charset="0"/>
              </a:rPr>
              <a:t> iš darbo ir pabaigti šią istoriją</a:t>
            </a:r>
          </a:p>
        </p:txBody>
      </p:sp>
    </p:spTree>
    <p:extLst>
      <p:ext uri="{BB962C8B-B14F-4D97-AF65-F5344CB8AC3E}">
        <p14:creationId xmlns:p14="http://schemas.microsoft.com/office/powerpoint/2010/main" val="1926033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99776" y="1789717"/>
            <a:ext cx="9392446" cy="1323439"/>
          </a:xfrm>
          <a:prstGeom prst="rect">
            <a:avLst/>
          </a:prstGeom>
          <a:noFill/>
        </p:spPr>
        <p:txBody>
          <a:bodyPr wrap="square" rtlCol="0">
            <a:spAutoFit/>
          </a:bodyPr>
          <a:lstStyle/>
          <a:p>
            <a:r>
              <a:rPr lang="lt-LT" sz="2000" dirty="0">
                <a:latin typeface="Trebuchet MS" panose="020B0603020202020204" pitchFamily="34" charset="0"/>
              </a:rPr>
              <a:t>Nusprendęs likti šioje darbovietėje Saulius ir vėl kartos šią istoriją iš naujo, t. y. ateityje jis galbūt vėl susidurs su tokiomis ar panašiomis situacijomis, kai mokesčių nemokėjimas jam vėl ir vėl reikš papildomas išlaidas ir kitus nepatogumus.</a:t>
            </a:r>
          </a:p>
        </p:txBody>
      </p:sp>
      <p:sp>
        <p:nvSpPr>
          <p:cNvPr id="10" name="Stačiakampis 6">
            <a:extLst>
              <a:ext uri="{FF2B5EF4-FFF2-40B4-BE49-F238E27FC236}">
                <a16:creationId xmlns:a16="http://schemas.microsoft.com/office/drawing/2014/main"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Gyvenimas su „vokeliu“</a:t>
            </a:r>
          </a:p>
        </p:txBody>
      </p:sp>
    </p:spTree>
    <p:extLst>
      <p:ext uri="{BB962C8B-B14F-4D97-AF65-F5344CB8AC3E}">
        <p14:creationId xmlns:p14="http://schemas.microsoft.com/office/powerpoint/2010/main" val="304981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327390-8F10-4EEB-B55D-0B4A56E0A5EE}"/>
              </a:ext>
            </a:extLst>
          </p:cNvPr>
          <p:cNvSpPr/>
          <p:nvPr/>
        </p:nvSpPr>
        <p:spPr>
          <a:xfrm>
            <a:off x="0" y="0"/>
            <a:ext cx="12192000" cy="6857999"/>
          </a:xfrm>
          <a:prstGeom prst="rect">
            <a:avLst/>
          </a:prstGeom>
          <a:solidFill>
            <a:srgbClr val="006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37115D3-988F-4643-A5D5-98E449A06441}"/>
              </a:ext>
            </a:extLst>
          </p:cNvPr>
          <p:cNvSpPr/>
          <p:nvPr/>
        </p:nvSpPr>
        <p:spPr>
          <a:xfrm>
            <a:off x="2461833" y="2721113"/>
            <a:ext cx="7268336" cy="707886"/>
          </a:xfrm>
          <a:prstGeom prst="rect">
            <a:avLst/>
          </a:prstGeom>
        </p:spPr>
        <p:txBody>
          <a:bodyPr wrap="none">
            <a:spAutoFit/>
          </a:bodyPr>
          <a:lstStyle/>
          <a:p>
            <a:pPr algn="ctr"/>
            <a:r>
              <a:rPr lang="lt-LT" sz="4000" b="1" dirty="0">
                <a:solidFill>
                  <a:schemeClr val="bg1"/>
                </a:solidFill>
                <a:latin typeface="Trebuchet MS" panose="020B0603020202020204" pitchFamily="34" charset="0"/>
              </a:rPr>
              <a:t>O koks gyvenimas be vokelio?</a:t>
            </a:r>
          </a:p>
        </p:txBody>
      </p:sp>
    </p:spTree>
    <p:extLst>
      <p:ext uri="{BB962C8B-B14F-4D97-AF65-F5344CB8AC3E}">
        <p14:creationId xmlns:p14="http://schemas.microsoft.com/office/powerpoint/2010/main" val="3987991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tačiakampis 6">
            <a:extLst>
              <a:ext uri="{FF2B5EF4-FFF2-40B4-BE49-F238E27FC236}">
                <a16:creationId xmlns:a16="http://schemas.microsoft.com/office/drawing/2014/main"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Gyvenimas be „vokelio“</a:t>
            </a:r>
          </a:p>
        </p:txBody>
      </p:sp>
      <p:pic>
        <p:nvPicPr>
          <p:cNvPr id="7" name="Picture 6">
            <a:extLst>
              <a:ext uri="{FF2B5EF4-FFF2-40B4-BE49-F238E27FC236}">
                <a16:creationId xmlns:a16="http://schemas.microsoft.com/office/drawing/2014/main" id="{97486E85-7661-4F97-8079-AF2A60A2E1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3596" y="0"/>
            <a:ext cx="9788403" cy="6858000"/>
          </a:xfrm>
          <a:prstGeom prst="rect">
            <a:avLst/>
          </a:prstGeom>
        </p:spPr>
      </p:pic>
      <p:sp>
        <p:nvSpPr>
          <p:cNvPr id="5" name="TextBox 4"/>
          <p:cNvSpPr txBox="1"/>
          <p:nvPr/>
        </p:nvSpPr>
        <p:spPr>
          <a:xfrm>
            <a:off x="1106161" y="1647104"/>
            <a:ext cx="8155285" cy="1015663"/>
          </a:xfrm>
          <a:prstGeom prst="rect">
            <a:avLst/>
          </a:prstGeom>
          <a:noFill/>
        </p:spPr>
        <p:txBody>
          <a:bodyPr wrap="square" rtlCol="0">
            <a:spAutoFit/>
          </a:bodyPr>
          <a:lstStyle/>
          <a:p>
            <a:r>
              <a:rPr lang="lt-LT" sz="2000" dirty="0">
                <a:latin typeface="Trebuchet MS" panose="020B0603020202020204" pitchFamily="34" charset="0"/>
              </a:rPr>
              <a:t>Atsisakęs kavinės vadovo pasiūlymo Saulius ieško darbo, kol galų gale randa sau tinkamą ir priimtiną, t. y. tokį, už kurį visas atlyginimas mokamas legaliai ir laiku.</a:t>
            </a:r>
          </a:p>
        </p:txBody>
      </p:sp>
    </p:spTree>
    <p:extLst>
      <p:ext uri="{BB962C8B-B14F-4D97-AF65-F5344CB8AC3E}">
        <p14:creationId xmlns:p14="http://schemas.microsoft.com/office/powerpoint/2010/main" val="1673294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99776" y="1789717"/>
            <a:ext cx="9392446" cy="1323439"/>
          </a:xfrm>
          <a:prstGeom prst="rect">
            <a:avLst/>
          </a:prstGeom>
          <a:noFill/>
        </p:spPr>
        <p:txBody>
          <a:bodyPr wrap="square" rtlCol="0">
            <a:spAutoFit/>
          </a:bodyPr>
          <a:lstStyle/>
          <a:p>
            <a:r>
              <a:rPr lang="lt-LT" sz="2000" dirty="0">
                <a:latin typeface="Trebuchet MS" panose="020B0603020202020204" pitchFamily="34" charset="0"/>
              </a:rPr>
              <a:t>Ateina ruduo, prasideda studijos, Saulius nori įsigyti kompiuterį. Tačiau vasaros santaupų tam nepakanka.</a:t>
            </a:r>
          </a:p>
          <a:p>
            <a:endParaRPr lang="lt-LT" sz="2000" dirty="0">
              <a:latin typeface="Trebuchet MS" panose="020B0603020202020204" pitchFamily="34" charset="0"/>
            </a:endParaRPr>
          </a:p>
          <a:p>
            <a:r>
              <a:rPr lang="lt-LT" sz="2000" dirty="0">
                <a:latin typeface="Trebuchet MS" panose="020B0603020202020204" pitchFamily="34" charset="0"/>
              </a:rPr>
              <a:t>Vienintelė išeitis − </a:t>
            </a:r>
            <a:r>
              <a:rPr lang="lt-LT" sz="2000" b="1" dirty="0">
                <a:latin typeface="Trebuchet MS" panose="020B0603020202020204" pitchFamily="34" charset="0"/>
              </a:rPr>
              <a:t>pirkti išsimokėtinai.</a:t>
            </a:r>
          </a:p>
        </p:txBody>
      </p:sp>
      <p:sp>
        <p:nvSpPr>
          <p:cNvPr id="10" name="Stačiakampis 6">
            <a:extLst>
              <a:ext uri="{FF2B5EF4-FFF2-40B4-BE49-F238E27FC236}">
                <a16:creationId xmlns:a16="http://schemas.microsoft.com/office/drawing/2014/main"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Gyvenimas be „vokelio“</a:t>
            </a:r>
          </a:p>
        </p:txBody>
      </p:sp>
    </p:spTree>
    <p:extLst>
      <p:ext uri="{BB962C8B-B14F-4D97-AF65-F5344CB8AC3E}">
        <p14:creationId xmlns:p14="http://schemas.microsoft.com/office/powerpoint/2010/main" val="1824014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99776" y="1789717"/>
            <a:ext cx="9392446" cy="707886"/>
          </a:xfrm>
          <a:prstGeom prst="rect">
            <a:avLst/>
          </a:prstGeom>
          <a:noFill/>
        </p:spPr>
        <p:txBody>
          <a:bodyPr wrap="square" rtlCol="0">
            <a:spAutoFit/>
          </a:bodyPr>
          <a:lstStyle/>
          <a:p>
            <a:r>
              <a:rPr lang="lt-LT" sz="2000" dirty="0">
                <a:latin typeface="Trebuchet MS" panose="020B0603020202020204" pitchFamily="34" charset="0"/>
              </a:rPr>
              <a:t>Gaudamas oficialų atlyginimą Saulius nesunkiai randa gerą pasiūlymą − </a:t>
            </a:r>
            <a:r>
              <a:rPr lang="lt-LT" sz="2000" b="1" dirty="0">
                <a:latin typeface="Trebuchet MS" panose="020B0603020202020204" pitchFamily="34" charset="0"/>
              </a:rPr>
              <a:t>įsigyti kompiuterį išsimokėtinai.</a:t>
            </a:r>
          </a:p>
        </p:txBody>
      </p:sp>
      <p:sp>
        <p:nvSpPr>
          <p:cNvPr id="10" name="Stačiakampis 6">
            <a:extLst>
              <a:ext uri="{FF2B5EF4-FFF2-40B4-BE49-F238E27FC236}">
                <a16:creationId xmlns:a16="http://schemas.microsoft.com/office/drawing/2014/main"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Gyvenimas be „vokelio“</a:t>
            </a:r>
          </a:p>
        </p:txBody>
      </p:sp>
    </p:spTree>
    <p:extLst>
      <p:ext uri="{BB962C8B-B14F-4D97-AF65-F5344CB8AC3E}">
        <p14:creationId xmlns:p14="http://schemas.microsoft.com/office/powerpoint/2010/main" val="4002765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99776" y="1789717"/>
            <a:ext cx="9392446" cy="1323439"/>
          </a:xfrm>
          <a:prstGeom prst="rect">
            <a:avLst/>
          </a:prstGeom>
          <a:noFill/>
        </p:spPr>
        <p:txBody>
          <a:bodyPr wrap="square" rtlCol="0">
            <a:spAutoFit/>
          </a:bodyPr>
          <a:lstStyle/>
          <a:p>
            <a:r>
              <a:rPr lang="lt-LT" sz="2000" dirty="0">
                <a:latin typeface="Trebuchet MS" panose="020B0603020202020204" pitchFamily="34" charset="0"/>
              </a:rPr>
              <a:t>Atėjus vėlyvam rudeniui, Saulius suserga.</a:t>
            </a:r>
          </a:p>
          <a:p>
            <a:endParaRPr lang="lt-LT" sz="2000" dirty="0">
              <a:latin typeface="Trebuchet MS" panose="020B0603020202020204" pitchFamily="34" charset="0"/>
            </a:endParaRPr>
          </a:p>
          <a:p>
            <a:r>
              <a:rPr lang="lt-LT" sz="2000" dirty="0">
                <a:latin typeface="Trebuchet MS" panose="020B0603020202020204" pitchFamily="34" charset="0"/>
              </a:rPr>
              <a:t>Tačiau tai nedidelė bėda, kadangi gaunant visą atlyginimą oficialiai, </a:t>
            </a:r>
            <a:r>
              <a:rPr lang="lt-LT" sz="2000" b="1" dirty="0">
                <a:latin typeface="Trebuchet MS" panose="020B0603020202020204" pitchFamily="34" charset="0"/>
              </a:rPr>
              <a:t>SODRA ligos pašalpą apskaičiuos ir išmokės nuo viso Sauliaus atlyginimo.</a:t>
            </a:r>
          </a:p>
        </p:txBody>
      </p:sp>
      <p:sp>
        <p:nvSpPr>
          <p:cNvPr id="10" name="Stačiakampis 6">
            <a:extLst>
              <a:ext uri="{FF2B5EF4-FFF2-40B4-BE49-F238E27FC236}">
                <a16:creationId xmlns:a16="http://schemas.microsoft.com/office/drawing/2014/main"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Gyvenimas be „vokelio“</a:t>
            </a:r>
          </a:p>
        </p:txBody>
      </p:sp>
    </p:spTree>
    <p:extLst>
      <p:ext uri="{BB962C8B-B14F-4D97-AF65-F5344CB8AC3E}">
        <p14:creationId xmlns:p14="http://schemas.microsoft.com/office/powerpoint/2010/main" val="3721739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B3690E-DBF4-4322-9313-90E562D8266D}"/>
              </a:ext>
            </a:extLst>
          </p:cNvPr>
          <p:cNvSpPr/>
          <p:nvPr/>
        </p:nvSpPr>
        <p:spPr>
          <a:xfrm>
            <a:off x="1552575" y="1543050"/>
            <a:ext cx="8859046" cy="15621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80379" y="1799242"/>
            <a:ext cx="8631239" cy="2554545"/>
          </a:xfrm>
          <a:prstGeom prst="rect">
            <a:avLst/>
          </a:prstGeom>
          <a:noFill/>
        </p:spPr>
        <p:txBody>
          <a:bodyPr wrap="square" rtlCol="0">
            <a:spAutoFit/>
          </a:bodyPr>
          <a:lstStyle/>
          <a:p>
            <a:r>
              <a:rPr lang="lt-LT" sz="2000" b="1" dirty="0">
                <a:solidFill>
                  <a:srgbClr val="00613E"/>
                </a:solidFill>
                <a:latin typeface="Trebuchet MS" panose="020B0603020202020204" pitchFamily="34" charset="0"/>
              </a:rPr>
              <a:t>Mokestis</a:t>
            </a:r>
            <a:r>
              <a:rPr lang="lt-LT" sz="2000" dirty="0">
                <a:solidFill>
                  <a:srgbClr val="00613E"/>
                </a:solidFill>
                <a:latin typeface="Trebuchet MS" panose="020B0603020202020204" pitchFamily="34" charset="0"/>
              </a:rPr>
              <a:t> − privaloma nustatyto dydžio pinigų suma, kurią piliečiai ar įmonės privalo mokėti valstybei. Mokesčiai reikalingi valdymo aparatui, mokykloms, ligoninėms, švietimo sistemai ir t. t.</a:t>
            </a:r>
          </a:p>
          <a:p>
            <a:endParaRPr lang="en-US" sz="2000" dirty="0">
              <a:latin typeface="Trebuchet MS" panose="020B0603020202020204" pitchFamily="34" charset="0"/>
            </a:endParaRPr>
          </a:p>
          <a:p>
            <a:endParaRPr lang="lt-LT" sz="2000" dirty="0">
              <a:latin typeface="Trebuchet MS" panose="020B0603020202020204" pitchFamily="34" charset="0"/>
            </a:endParaRPr>
          </a:p>
          <a:p>
            <a:endParaRPr lang="en-US" sz="2000" dirty="0">
              <a:latin typeface="Trebuchet MS" panose="020B0603020202020204" pitchFamily="34" charset="0"/>
            </a:endParaRPr>
          </a:p>
          <a:p>
            <a:r>
              <a:rPr lang="lt-LT" sz="2000" dirty="0">
                <a:latin typeface="Trebuchet MS" panose="020B0603020202020204" pitchFamily="34" charset="0"/>
              </a:rPr>
              <a:t>Vienas iš tokių − gyventojų pajamų mokestis, kurį pagal nustatytą tarifą moka įvairių pajamų gavęs gyventojas.</a:t>
            </a:r>
          </a:p>
        </p:txBody>
      </p:sp>
      <p:sp>
        <p:nvSpPr>
          <p:cNvPr id="10" name="Stačiakampis 6">
            <a:extLst>
              <a:ext uri="{FF2B5EF4-FFF2-40B4-BE49-F238E27FC236}">
                <a16:creationId xmlns:a16="http://schemas.microsoft.com/office/drawing/2014/main"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Kas yra mokestis?</a:t>
            </a:r>
          </a:p>
        </p:txBody>
      </p:sp>
    </p:spTree>
    <p:extLst>
      <p:ext uri="{BB962C8B-B14F-4D97-AF65-F5344CB8AC3E}">
        <p14:creationId xmlns:p14="http://schemas.microsoft.com/office/powerpoint/2010/main" val="4070770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99776" y="1174421"/>
            <a:ext cx="9392446" cy="707886"/>
          </a:xfrm>
          <a:prstGeom prst="rect">
            <a:avLst/>
          </a:prstGeom>
          <a:noFill/>
        </p:spPr>
        <p:txBody>
          <a:bodyPr wrap="square" rtlCol="0">
            <a:spAutoFit/>
          </a:bodyPr>
          <a:lstStyle/>
          <a:p>
            <a:r>
              <a:rPr lang="lt-LT" sz="2000" dirty="0">
                <a:latin typeface="Trebuchet MS" panose="020B0603020202020204" pitchFamily="34" charset="0"/>
              </a:rPr>
              <a:t>Rudenį Saulius sumokėjo už studijas, tad pasibaigus metams jis nusprendžia deklaruoti savo pajamas ir </a:t>
            </a:r>
            <a:r>
              <a:rPr lang="lt-LT" sz="2000" b="1" dirty="0">
                <a:latin typeface="Trebuchet MS" panose="020B0603020202020204" pitchFamily="34" charset="0"/>
              </a:rPr>
              <a:t>susigrąžinti dalį sumokėto pajamų mokesčio.</a:t>
            </a:r>
          </a:p>
        </p:txBody>
      </p:sp>
      <p:sp>
        <p:nvSpPr>
          <p:cNvPr id="10" name="Stačiakampis 6">
            <a:extLst>
              <a:ext uri="{FF2B5EF4-FFF2-40B4-BE49-F238E27FC236}">
                <a16:creationId xmlns:a16="http://schemas.microsoft.com/office/drawing/2014/main"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Gyvenimas be „vokelio“</a:t>
            </a:r>
          </a:p>
        </p:txBody>
      </p:sp>
      <p:pic>
        <p:nvPicPr>
          <p:cNvPr id="7" name="Paveikslėlis 4">
            <a:extLst>
              <a:ext uri="{FF2B5EF4-FFF2-40B4-BE49-F238E27FC236}">
                <a16:creationId xmlns:a16="http://schemas.microsoft.com/office/drawing/2014/main" id="{34181CAE-BB9C-4F73-9294-018C0557A8B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0887" y="2228850"/>
            <a:ext cx="8430226"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6511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99776" y="1789717"/>
            <a:ext cx="9392446" cy="707886"/>
          </a:xfrm>
          <a:prstGeom prst="rect">
            <a:avLst/>
          </a:prstGeom>
          <a:noFill/>
        </p:spPr>
        <p:txBody>
          <a:bodyPr wrap="square" rtlCol="0">
            <a:spAutoFit/>
          </a:bodyPr>
          <a:lstStyle/>
          <a:p>
            <a:r>
              <a:rPr lang="lt-LT" sz="2000" dirty="0">
                <a:latin typeface="Trebuchet MS" panose="020B0603020202020204" pitchFamily="34" charset="0"/>
              </a:rPr>
              <a:t>Pajamų mokestis buvo išskaičiuojamas nuo viso Sauliaus uždirbamo atlyginimo, todėl ir grąžintina pajamų mokesčio suma buvo gana nemaža.</a:t>
            </a:r>
          </a:p>
        </p:txBody>
      </p:sp>
      <p:sp>
        <p:nvSpPr>
          <p:cNvPr id="10" name="Stačiakampis 6">
            <a:extLst>
              <a:ext uri="{FF2B5EF4-FFF2-40B4-BE49-F238E27FC236}">
                <a16:creationId xmlns:a16="http://schemas.microsoft.com/office/drawing/2014/main"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Gyvenimas be „vokelio“</a:t>
            </a:r>
          </a:p>
        </p:txBody>
      </p:sp>
    </p:spTree>
    <p:extLst>
      <p:ext uri="{BB962C8B-B14F-4D97-AF65-F5344CB8AC3E}">
        <p14:creationId xmlns:p14="http://schemas.microsoft.com/office/powerpoint/2010/main" val="2500031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327390-8F10-4EEB-B55D-0B4A56E0A5EE}"/>
              </a:ext>
            </a:extLst>
          </p:cNvPr>
          <p:cNvSpPr/>
          <p:nvPr/>
        </p:nvSpPr>
        <p:spPr>
          <a:xfrm>
            <a:off x="0" y="0"/>
            <a:ext cx="12192000" cy="6857999"/>
          </a:xfrm>
          <a:prstGeom prst="rect">
            <a:avLst/>
          </a:prstGeom>
          <a:solidFill>
            <a:srgbClr val="006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37115D3-988F-4643-A5D5-98E449A06441}"/>
              </a:ext>
            </a:extLst>
          </p:cNvPr>
          <p:cNvSpPr/>
          <p:nvPr/>
        </p:nvSpPr>
        <p:spPr>
          <a:xfrm>
            <a:off x="4137776" y="2721113"/>
            <a:ext cx="3916457" cy="707886"/>
          </a:xfrm>
          <a:prstGeom prst="rect">
            <a:avLst/>
          </a:prstGeom>
        </p:spPr>
        <p:txBody>
          <a:bodyPr wrap="none">
            <a:spAutoFit/>
          </a:bodyPr>
          <a:lstStyle/>
          <a:p>
            <a:pPr algn="ctr"/>
            <a:r>
              <a:rPr lang="lt-LT" sz="4000" b="1" dirty="0">
                <a:solidFill>
                  <a:schemeClr val="bg1"/>
                </a:solidFill>
                <a:latin typeface="Trebuchet MS" panose="020B0603020202020204" pitchFamily="34" charset="0"/>
              </a:rPr>
              <a:t>Apibendrinimas</a:t>
            </a:r>
          </a:p>
        </p:txBody>
      </p:sp>
    </p:spTree>
    <p:extLst>
      <p:ext uri="{BB962C8B-B14F-4D97-AF65-F5344CB8AC3E}">
        <p14:creationId xmlns:p14="http://schemas.microsoft.com/office/powerpoint/2010/main" val="2313984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99776" y="1789717"/>
            <a:ext cx="9392446" cy="1938992"/>
          </a:xfrm>
          <a:prstGeom prst="rect">
            <a:avLst/>
          </a:prstGeom>
          <a:noFill/>
        </p:spPr>
        <p:txBody>
          <a:bodyPr wrap="square" rtlCol="0">
            <a:spAutoFit/>
          </a:bodyPr>
          <a:lstStyle/>
          <a:p>
            <a:r>
              <a:rPr lang="lt-LT" sz="2000" dirty="0">
                <a:latin typeface="Trebuchet MS" panose="020B0603020202020204" pitchFamily="34" charset="0"/>
              </a:rPr>
              <a:t>Jei susipažinote su abiem Sauliaus istorijos variantais, tikriausiai sutiksite, jog </a:t>
            </a:r>
            <a:r>
              <a:rPr lang="lt-LT" sz="2000" b="1" dirty="0">
                <a:latin typeface="Trebuchet MS" panose="020B0603020202020204" pitchFamily="34" charset="0"/>
              </a:rPr>
              <a:t>mokesčių nemokėjimas sukelia daug papildomų nepatogumų, </a:t>
            </a:r>
            <a:r>
              <a:rPr lang="lt-LT" sz="2000" dirty="0">
                <a:latin typeface="Trebuchet MS" panose="020B0603020202020204" pitchFamily="34" charset="0"/>
              </a:rPr>
              <a:t>o vėliau gali kainuoti ir papildomų išlaidų.</a:t>
            </a:r>
          </a:p>
          <a:p>
            <a:endParaRPr lang="lt-LT" sz="2000" dirty="0">
              <a:latin typeface="Trebuchet MS" panose="020B0603020202020204" pitchFamily="34" charset="0"/>
            </a:endParaRPr>
          </a:p>
          <a:p>
            <a:r>
              <a:rPr lang="lt-LT" sz="2000" dirty="0">
                <a:latin typeface="Trebuchet MS" panose="020B0603020202020204" pitchFamily="34" charset="0"/>
              </a:rPr>
              <a:t>Šioje prezentacijoje pateikėme tik dalį situacijų, su kuriomis gali susidurti kiekvienas.</a:t>
            </a:r>
          </a:p>
        </p:txBody>
      </p:sp>
      <p:sp>
        <p:nvSpPr>
          <p:cNvPr id="10" name="Stačiakampis 6">
            <a:extLst>
              <a:ext uri="{FF2B5EF4-FFF2-40B4-BE49-F238E27FC236}">
                <a16:creationId xmlns:a16="http://schemas.microsoft.com/office/drawing/2014/main"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Apibendrinimas</a:t>
            </a:r>
          </a:p>
        </p:txBody>
      </p:sp>
    </p:spTree>
    <p:extLst>
      <p:ext uri="{BB962C8B-B14F-4D97-AF65-F5344CB8AC3E}">
        <p14:creationId xmlns:p14="http://schemas.microsoft.com/office/powerpoint/2010/main" val="4106147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47624" y="1628507"/>
            <a:ext cx="8896749" cy="3600986"/>
          </a:xfrm>
          <a:prstGeom prst="rect">
            <a:avLst/>
          </a:prstGeom>
          <a:noFill/>
        </p:spPr>
        <p:txBody>
          <a:bodyPr wrap="square" rtlCol="0">
            <a:spAutoFit/>
          </a:bodyPr>
          <a:lstStyle/>
          <a:p>
            <a:r>
              <a:rPr lang="lt-LT" sz="2400" u="sng" dirty="0">
                <a:latin typeface="Trebuchet MS" panose="020B0603020202020204" pitchFamily="34" charset="0"/>
              </a:rPr>
              <a:t>Be to, pagalvokite, kokį poveikį vienoks ar kitoks Sauliaus sprendimas gali turėti:</a:t>
            </a:r>
          </a:p>
          <a:p>
            <a:endParaRPr lang="lt-LT" sz="2000" u="sng" dirty="0">
              <a:latin typeface="Trebuchet MS" panose="020B0603020202020204" pitchFamily="34" charset="0"/>
            </a:endParaRPr>
          </a:p>
          <a:p>
            <a:pPr marL="342900" indent="-342900">
              <a:buFont typeface="Wingdings" panose="05000000000000000000" pitchFamily="2" charset="2"/>
              <a:buChar char="§"/>
            </a:pPr>
            <a:r>
              <a:rPr lang="lt-LT" sz="2000" dirty="0">
                <a:latin typeface="Trebuchet MS" panose="020B0603020202020204" pitchFamily="34" charset="0"/>
              </a:rPr>
              <a:t>mokytojų, ugniagesių ir kitų valstybės įstaigose dirbančių žmonių atlyginimams</a:t>
            </a:r>
          </a:p>
          <a:p>
            <a:endParaRPr lang="lt-LT" sz="2000" dirty="0">
              <a:latin typeface="Trebuchet MS" panose="020B0603020202020204" pitchFamily="34" charset="0"/>
            </a:endParaRPr>
          </a:p>
          <a:p>
            <a:pPr marL="342900" indent="-342900">
              <a:buFont typeface="Wingdings" panose="05000000000000000000" pitchFamily="2" charset="2"/>
              <a:buChar char="§"/>
            </a:pPr>
            <a:r>
              <a:rPr lang="lt-LT" sz="2000" dirty="0">
                <a:latin typeface="Trebuchet MS" panose="020B0603020202020204" pitchFamily="34" charset="0"/>
              </a:rPr>
              <a:t>valstybės galimybėms teikti nemokamas švietimo ir sveikatos priežiūros paslaugas</a:t>
            </a:r>
          </a:p>
          <a:p>
            <a:endParaRPr lang="lt-LT" sz="2000" dirty="0">
              <a:latin typeface="Trebuchet MS" panose="020B0603020202020204" pitchFamily="34" charset="0"/>
            </a:endParaRPr>
          </a:p>
          <a:p>
            <a:pPr marL="342900" indent="-342900">
              <a:buFont typeface="Wingdings" panose="05000000000000000000" pitchFamily="2" charset="2"/>
              <a:buChar char="§"/>
            </a:pPr>
            <a:r>
              <a:rPr lang="lt-LT" sz="2000" dirty="0">
                <a:latin typeface="Trebuchet MS" panose="020B0603020202020204" pitchFamily="34" charset="0"/>
              </a:rPr>
              <a:t>valstybės vykdomoms socialinėms programoms ir daugeliui kitų sričių, kurios yra išlaikomos iš visų mūsų sumokamų mokesčių</a:t>
            </a:r>
          </a:p>
        </p:txBody>
      </p:sp>
      <p:sp>
        <p:nvSpPr>
          <p:cNvPr id="10" name="Stačiakampis 6">
            <a:extLst>
              <a:ext uri="{FF2B5EF4-FFF2-40B4-BE49-F238E27FC236}">
                <a16:creationId xmlns:a16="http://schemas.microsoft.com/office/drawing/2014/main"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Apibendrinimas</a:t>
            </a:r>
          </a:p>
        </p:txBody>
      </p:sp>
    </p:spTree>
    <p:extLst>
      <p:ext uri="{BB962C8B-B14F-4D97-AF65-F5344CB8AC3E}">
        <p14:creationId xmlns:p14="http://schemas.microsoft.com/office/powerpoint/2010/main" val="31300155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327390-8F10-4EEB-B55D-0B4A56E0A5EE}"/>
              </a:ext>
            </a:extLst>
          </p:cNvPr>
          <p:cNvSpPr/>
          <p:nvPr/>
        </p:nvSpPr>
        <p:spPr>
          <a:xfrm>
            <a:off x="0" y="0"/>
            <a:ext cx="12192000" cy="6857999"/>
          </a:xfrm>
          <a:prstGeom prst="rect">
            <a:avLst/>
          </a:prstGeom>
          <a:solidFill>
            <a:srgbClr val="006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37115D3-988F-4643-A5D5-98E449A06441}"/>
              </a:ext>
            </a:extLst>
          </p:cNvPr>
          <p:cNvSpPr/>
          <p:nvPr/>
        </p:nvSpPr>
        <p:spPr>
          <a:xfrm>
            <a:off x="4095296" y="2721113"/>
            <a:ext cx="4001416" cy="707886"/>
          </a:xfrm>
          <a:prstGeom prst="rect">
            <a:avLst/>
          </a:prstGeom>
        </p:spPr>
        <p:txBody>
          <a:bodyPr wrap="none">
            <a:spAutoFit/>
          </a:bodyPr>
          <a:lstStyle/>
          <a:p>
            <a:pPr algn="ctr"/>
            <a:r>
              <a:rPr lang="lt-LT" sz="4000" b="1" dirty="0">
                <a:solidFill>
                  <a:schemeClr val="bg1"/>
                </a:solidFill>
                <a:latin typeface="Trebuchet MS" panose="020B0603020202020204" pitchFamily="34" charset="0"/>
              </a:rPr>
              <a:t>Ačiū už dėmesį</a:t>
            </a:r>
            <a:r>
              <a:rPr lang="en-US" sz="4000" b="1" dirty="0">
                <a:solidFill>
                  <a:schemeClr val="bg1"/>
                </a:solidFill>
                <a:latin typeface="Trebuchet MS" panose="020B0603020202020204" pitchFamily="34" charset="0"/>
              </a:rPr>
              <a:t>!</a:t>
            </a:r>
            <a:endParaRPr lang="lt-LT" sz="4000" b="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2022806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99776" y="1789717"/>
            <a:ext cx="9392446" cy="1323439"/>
          </a:xfrm>
          <a:prstGeom prst="rect">
            <a:avLst/>
          </a:prstGeom>
          <a:noFill/>
        </p:spPr>
        <p:txBody>
          <a:bodyPr wrap="square" rtlCol="0">
            <a:spAutoFit/>
          </a:bodyPr>
          <a:lstStyle/>
          <a:p>
            <a:r>
              <a:rPr lang="lt-LT" sz="2000" dirty="0">
                <a:latin typeface="Trebuchet MS" panose="020B0603020202020204" pitchFamily="34" charset="0"/>
              </a:rPr>
              <a:t>Bibliotekoje ar internete galime surasti pakankamai informacijos apie mokesčių rūšis, tarifus, apskaičiavimo būdus, naudą valstybei.</a:t>
            </a:r>
          </a:p>
          <a:p>
            <a:endParaRPr lang="lt-LT" sz="2000" dirty="0">
              <a:latin typeface="Trebuchet MS" panose="020B0603020202020204" pitchFamily="34" charset="0"/>
            </a:endParaRPr>
          </a:p>
          <a:p>
            <a:r>
              <a:rPr lang="lt-LT" sz="2000" dirty="0">
                <a:latin typeface="Trebuchet MS" panose="020B0603020202020204" pitchFamily="34" charset="0"/>
              </a:rPr>
              <a:t>Tačiau kiekvienas mokesčių mokėtojas dažnai savęs paklausia: </a:t>
            </a:r>
            <a:r>
              <a:rPr lang="lt-LT" sz="2000" b="1" i="1" dirty="0">
                <a:solidFill>
                  <a:srgbClr val="7B94D1"/>
                </a:solidFill>
                <a:latin typeface="Trebuchet MS" panose="020B0603020202020204" pitchFamily="34" charset="0"/>
              </a:rPr>
              <a:t>o kas man iš to?</a:t>
            </a:r>
          </a:p>
        </p:txBody>
      </p:sp>
      <p:sp>
        <p:nvSpPr>
          <p:cNvPr id="10" name="Stačiakampis 6">
            <a:extLst>
              <a:ext uri="{FF2B5EF4-FFF2-40B4-BE49-F238E27FC236}">
                <a16:creationId xmlns:a16="http://schemas.microsoft.com/office/drawing/2014/main"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Kas yra mokestis?</a:t>
            </a:r>
          </a:p>
        </p:txBody>
      </p:sp>
    </p:spTree>
    <p:extLst>
      <p:ext uri="{BB962C8B-B14F-4D97-AF65-F5344CB8AC3E}">
        <p14:creationId xmlns:p14="http://schemas.microsoft.com/office/powerpoint/2010/main" val="2325666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99776" y="1789717"/>
            <a:ext cx="9392446" cy="1015663"/>
          </a:xfrm>
          <a:prstGeom prst="rect">
            <a:avLst/>
          </a:prstGeom>
          <a:noFill/>
        </p:spPr>
        <p:txBody>
          <a:bodyPr wrap="square" rtlCol="0">
            <a:spAutoFit/>
          </a:bodyPr>
          <a:lstStyle/>
          <a:p>
            <a:r>
              <a:rPr lang="lt-LT" sz="2000" dirty="0">
                <a:latin typeface="Trebuchet MS" panose="020B0603020202020204" pitchFamily="34" charset="0"/>
              </a:rPr>
              <a:t>Įsivaizduokime, ką tik mokyklą baigusį moksleivį, kuris pirmą kartą ieško darbo. </a:t>
            </a:r>
          </a:p>
          <a:p>
            <a:r>
              <a:rPr lang="lt-LT" sz="2000" dirty="0">
                <a:latin typeface="Trebuchet MS" panose="020B0603020202020204" pitchFamily="34" charset="0"/>
              </a:rPr>
              <a:t>Nuo gimimo būdamas mokesčių mokėtoju jis susidurs su dilema − pateisinti mokesčių nemokėjimą ar tam pasipriešinti?</a:t>
            </a:r>
          </a:p>
        </p:txBody>
      </p:sp>
      <p:sp>
        <p:nvSpPr>
          <p:cNvPr id="10" name="Stačiakampis 6">
            <a:extLst>
              <a:ext uri="{FF2B5EF4-FFF2-40B4-BE49-F238E27FC236}">
                <a16:creationId xmlns:a16="http://schemas.microsoft.com/office/drawing/2014/main"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Pabandykime tai suprasti</a:t>
            </a:r>
          </a:p>
        </p:txBody>
      </p:sp>
      <p:sp>
        <p:nvSpPr>
          <p:cNvPr id="6" name="TextBox 5">
            <a:extLst>
              <a:ext uri="{FF2B5EF4-FFF2-40B4-BE49-F238E27FC236}">
                <a16:creationId xmlns:a16="http://schemas.microsoft.com/office/drawing/2014/main" id="{D91C20D4-EF53-4E17-AD7F-F9725D5291CB}"/>
              </a:ext>
            </a:extLst>
          </p:cNvPr>
          <p:cNvSpPr txBox="1"/>
          <p:nvPr/>
        </p:nvSpPr>
        <p:spPr>
          <a:xfrm>
            <a:off x="2940742" y="4119296"/>
            <a:ext cx="6310513" cy="830997"/>
          </a:xfrm>
          <a:prstGeom prst="rect">
            <a:avLst/>
          </a:prstGeom>
          <a:noFill/>
        </p:spPr>
        <p:txBody>
          <a:bodyPr wrap="square" rtlCol="0">
            <a:spAutoFit/>
          </a:bodyPr>
          <a:lstStyle/>
          <a:p>
            <a:pPr algn="ctr"/>
            <a:r>
              <a:rPr lang="lt-LT" sz="2400" dirty="0">
                <a:solidFill>
                  <a:srgbClr val="00613E"/>
                </a:solidFill>
                <a:latin typeface="Trebuchet MS" panose="020B0603020202020204" pitchFamily="34" charset="0"/>
              </a:rPr>
              <a:t>Savo ruožtu galite jam patarti ir pažiūrėti, ar jūsų patarimai </a:t>
            </a:r>
            <a:r>
              <a:rPr lang="lt-LT" sz="2400" b="1" dirty="0">
                <a:solidFill>
                  <a:srgbClr val="00613E"/>
                </a:solidFill>
                <a:latin typeface="Trebuchet MS" panose="020B0603020202020204" pitchFamily="34" charset="0"/>
              </a:rPr>
              <a:t>bus naudingi!</a:t>
            </a:r>
          </a:p>
        </p:txBody>
      </p:sp>
    </p:spTree>
    <p:extLst>
      <p:ext uri="{BB962C8B-B14F-4D97-AF65-F5344CB8AC3E}">
        <p14:creationId xmlns:p14="http://schemas.microsoft.com/office/powerpoint/2010/main" val="3242629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125378-2E2C-419E-AF09-0898C16803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1128"/>
            <a:ext cx="12192000" cy="11079480"/>
          </a:xfrm>
          <a:prstGeom prst="rect">
            <a:avLst/>
          </a:prstGeom>
        </p:spPr>
      </p:pic>
      <p:sp>
        <p:nvSpPr>
          <p:cNvPr id="4" name="Rectangle 3">
            <a:extLst>
              <a:ext uri="{FF2B5EF4-FFF2-40B4-BE49-F238E27FC236}">
                <a16:creationId xmlns:a16="http://schemas.microsoft.com/office/drawing/2014/main" id="{04EE6317-D7A5-4458-947D-FEFB01B9A16C}"/>
              </a:ext>
            </a:extLst>
          </p:cNvPr>
          <p:cNvSpPr/>
          <p:nvPr/>
        </p:nvSpPr>
        <p:spPr>
          <a:xfrm>
            <a:off x="4314825" y="2028825"/>
            <a:ext cx="7877173" cy="330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948035" y="2711744"/>
            <a:ext cx="6610751" cy="1938992"/>
          </a:xfrm>
          <a:prstGeom prst="rect">
            <a:avLst/>
          </a:prstGeom>
          <a:noFill/>
        </p:spPr>
        <p:txBody>
          <a:bodyPr wrap="square" rtlCol="0">
            <a:spAutoFit/>
          </a:bodyPr>
          <a:lstStyle/>
          <a:p>
            <a:r>
              <a:rPr lang="lt-LT" sz="2000" dirty="0">
                <a:latin typeface="Trebuchet MS" panose="020B0603020202020204" pitchFamily="34" charset="0"/>
              </a:rPr>
              <a:t>Taigi, mūsų tariamasis herojus, pavadinkime jį </a:t>
            </a:r>
            <a:r>
              <a:rPr lang="lt-LT" sz="2000" b="1" dirty="0">
                <a:latin typeface="Trebuchet MS" panose="020B0603020202020204" pitchFamily="34" charset="0"/>
              </a:rPr>
              <a:t>Sauliumi</a:t>
            </a:r>
            <a:r>
              <a:rPr lang="lt-LT" sz="2000" dirty="0">
                <a:latin typeface="Trebuchet MS" panose="020B0603020202020204" pitchFamily="34" charset="0"/>
              </a:rPr>
              <a:t>, baigęs mokyklą bei įstojęs į universitetą, nutaria ieškotis darbo.</a:t>
            </a:r>
            <a:endParaRPr lang="en-US" sz="2000" dirty="0">
              <a:latin typeface="Trebuchet MS" panose="020B0603020202020204" pitchFamily="34" charset="0"/>
            </a:endParaRPr>
          </a:p>
          <a:p>
            <a:endParaRPr lang="en-US" sz="2000" dirty="0">
              <a:latin typeface="Trebuchet MS" panose="020B0603020202020204" pitchFamily="34" charset="0"/>
            </a:endParaRPr>
          </a:p>
          <a:p>
            <a:r>
              <a:rPr lang="lt-LT" sz="2000" dirty="0">
                <a:latin typeface="Trebuchet MS" panose="020B0603020202020204" pitchFamily="34" charset="0"/>
              </a:rPr>
              <a:t>Vasara − pats darbymetis kavinėse, todėl Saulius pirmiausia darbo ieško būtent miesto kavinėje.</a:t>
            </a:r>
          </a:p>
        </p:txBody>
      </p:sp>
      <p:sp>
        <p:nvSpPr>
          <p:cNvPr id="10" name="Stačiakampis 6">
            <a:extLst>
              <a:ext uri="{FF2B5EF4-FFF2-40B4-BE49-F238E27FC236}">
                <a16:creationId xmlns:a16="http://schemas.microsoft.com/office/drawing/2014/main"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Pabandykime tai suprasti</a:t>
            </a:r>
          </a:p>
        </p:txBody>
      </p:sp>
    </p:spTree>
    <p:extLst>
      <p:ext uri="{BB962C8B-B14F-4D97-AF65-F5344CB8AC3E}">
        <p14:creationId xmlns:p14="http://schemas.microsoft.com/office/powerpoint/2010/main" val="1046618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04711" y="1599217"/>
            <a:ext cx="9782575" cy="1323439"/>
          </a:xfrm>
          <a:prstGeom prst="rect">
            <a:avLst/>
          </a:prstGeom>
          <a:noFill/>
        </p:spPr>
        <p:txBody>
          <a:bodyPr wrap="square" rtlCol="0">
            <a:spAutoFit/>
          </a:bodyPr>
          <a:lstStyle/>
          <a:p>
            <a:r>
              <a:rPr lang="lt-LT" sz="2000" dirty="0">
                <a:latin typeface="Trebuchet MS" panose="020B0603020202020204" pitchFamily="34" charset="0"/>
              </a:rPr>
              <a:t>Jau pirmojo pokalbio metu Sauliui kavinės vadovas pasiūlo darbą (kokia sėkmė!), tačiau kalbant su vadovu apie darbo sąlygas (ir, aišku, atlyginimą už jį) Sauliui paaiškinama, kad oficialus jam mokamas darbo užmokestis būtų 300 €,</a:t>
            </a:r>
            <a:endParaRPr lang="en-US" sz="2000" dirty="0">
              <a:latin typeface="Trebuchet MS" panose="020B0603020202020204" pitchFamily="34" charset="0"/>
            </a:endParaRPr>
          </a:p>
          <a:p>
            <a:r>
              <a:rPr lang="lt-LT" sz="2000" b="1" dirty="0">
                <a:latin typeface="Trebuchet MS" panose="020B0603020202020204" pitchFamily="34" charset="0"/>
              </a:rPr>
              <a:t>dar pusę tiek (150 €) jam sumokėtų grynais, be jokio parašo ar kito dokumento.</a:t>
            </a:r>
          </a:p>
        </p:txBody>
      </p:sp>
      <p:sp>
        <p:nvSpPr>
          <p:cNvPr id="10" name="Stačiakampis 6">
            <a:extLst>
              <a:ext uri="{FF2B5EF4-FFF2-40B4-BE49-F238E27FC236}">
                <a16:creationId xmlns:a16="http://schemas.microsoft.com/office/drawing/2014/main"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Pabandykime tai suprasti</a:t>
            </a:r>
          </a:p>
        </p:txBody>
      </p:sp>
      <p:pic>
        <p:nvPicPr>
          <p:cNvPr id="3" name="Picture 2">
            <a:extLst>
              <a:ext uri="{FF2B5EF4-FFF2-40B4-BE49-F238E27FC236}">
                <a16:creationId xmlns:a16="http://schemas.microsoft.com/office/drawing/2014/main" id="{B88E2B02-73E5-4CED-AF54-AFB4D8C59B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4711" y="4278384"/>
            <a:ext cx="2588214" cy="2579615"/>
          </a:xfrm>
          <a:prstGeom prst="rect">
            <a:avLst/>
          </a:prstGeom>
        </p:spPr>
      </p:pic>
    </p:spTree>
    <p:extLst>
      <p:ext uri="{BB962C8B-B14F-4D97-AF65-F5344CB8AC3E}">
        <p14:creationId xmlns:p14="http://schemas.microsoft.com/office/powerpoint/2010/main" val="1482775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62087" y="1675417"/>
            <a:ext cx="6067824" cy="3477875"/>
          </a:xfrm>
          <a:prstGeom prst="rect">
            <a:avLst/>
          </a:prstGeom>
          <a:noFill/>
        </p:spPr>
        <p:txBody>
          <a:bodyPr wrap="square" rtlCol="0">
            <a:spAutoFit/>
          </a:bodyPr>
          <a:lstStyle/>
          <a:p>
            <a:r>
              <a:rPr lang="lt-LT" sz="2000" dirty="0">
                <a:latin typeface="Trebuchet MS" panose="020B0603020202020204" pitchFamily="34" charset="0"/>
              </a:rPr>
              <a:t>Kam to reikia? Atsakymas paprastas − mokesčiai.</a:t>
            </a:r>
            <a:endParaRPr lang="en-US" sz="2000" dirty="0">
              <a:latin typeface="Trebuchet MS" panose="020B0603020202020204" pitchFamily="34" charset="0"/>
            </a:endParaRPr>
          </a:p>
          <a:p>
            <a:r>
              <a:rPr lang="lt-LT" sz="2000" dirty="0">
                <a:latin typeface="Trebuchet MS" panose="020B0603020202020204" pitchFamily="34" charset="0"/>
              </a:rPr>
              <a:t> </a:t>
            </a:r>
          </a:p>
          <a:p>
            <a:r>
              <a:rPr lang="lt-LT" sz="2000" dirty="0">
                <a:latin typeface="Trebuchet MS" panose="020B0603020202020204" pitchFamily="34" charset="0"/>
              </a:rPr>
              <a:t>Įmonės vadovas su buhaltere apskaičiavo, jog iš to gali laimėti ne tik įmonė, bet ir pats Saulius.</a:t>
            </a:r>
            <a:endParaRPr lang="en-US" sz="2000" dirty="0">
              <a:latin typeface="Trebuchet MS" panose="020B0603020202020204" pitchFamily="34" charset="0"/>
            </a:endParaRPr>
          </a:p>
          <a:p>
            <a:endParaRPr lang="en-US" sz="2000" dirty="0">
              <a:latin typeface="Trebuchet MS" panose="020B0603020202020204" pitchFamily="34" charset="0"/>
            </a:endParaRPr>
          </a:p>
          <a:p>
            <a:endParaRPr lang="en-US" sz="2000" dirty="0">
              <a:latin typeface="Trebuchet MS" panose="020B0603020202020204" pitchFamily="34" charset="0"/>
            </a:endParaRPr>
          </a:p>
          <a:p>
            <a:endParaRPr lang="en-US" sz="2000" dirty="0">
              <a:latin typeface="Trebuchet MS" panose="020B0603020202020204" pitchFamily="34" charset="0"/>
            </a:endParaRPr>
          </a:p>
          <a:p>
            <a:endParaRPr lang="en-US" sz="2000" dirty="0">
              <a:latin typeface="Trebuchet MS" panose="020B0603020202020204" pitchFamily="34" charset="0"/>
            </a:endParaRPr>
          </a:p>
          <a:p>
            <a:endParaRPr lang="en-US" sz="2000" dirty="0">
              <a:latin typeface="Trebuchet MS" panose="020B0603020202020204" pitchFamily="34" charset="0"/>
            </a:endParaRPr>
          </a:p>
          <a:p>
            <a:endParaRPr lang="en-US" sz="2000" dirty="0">
              <a:latin typeface="Trebuchet MS" panose="020B0603020202020204" pitchFamily="34" charset="0"/>
            </a:endParaRPr>
          </a:p>
          <a:p>
            <a:r>
              <a:rPr lang="lt-LT" sz="2000" b="1" dirty="0">
                <a:latin typeface="Trebuchet MS" panose="020B0603020202020204" pitchFamily="34" charset="0"/>
              </a:rPr>
              <a:t>Pažiūrėkime, ką rodo skaičiai.</a:t>
            </a:r>
          </a:p>
        </p:txBody>
      </p:sp>
      <p:sp>
        <p:nvSpPr>
          <p:cNvPr id="10" name="Stačiakampis 6">
            <a:extLst>
              <a:ext uri="{FF2B5EF4-FFF2-40B4-BE49-F238E27FC236}">
                <a16:creationId xmlns:a16="http://schemas.microsoft.com/office/drawing/2014/main"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Pabandykime tai suprasti</a:t>
            </a:r>
          </a:p>
        </p:txBody>
      </p:sp>
    </p:spTree>
    <p:extLst>
      <p:ext uri="{BB962C8B-B14F-4D97-AF65-F5344CB8AC3E}">
        <p14:creationId xmlns:p14="http://schemas.microsoft.com/office/powerpoint/2010/main" val="554618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tačiakampis 6">
            <a:extLst>
              <a:ext uri="{FF2B5EF4-FFF2-40B4-BE49-F238E27FC236}">
                <a16:creationId xmlns:a16="http://schemas.microsoft.com/office/drawing/2014/main"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Pabandykime tai suprasti</a:t>
            </a:r>
          </a:p>
        </p:txBody>
      </p:sp>
      <p:graphicFrame>
        <p:nvGraphicFramePr>
          <p:cNvPr id="6" name="Lentelė 1">
            <a:extLst>
              <a:ext uri="{FF2B5EF4-FFF2-40B4-BE49-F238E27FC236}">
                <a16:creationId xmlns:a16="http://schemas.microsoft.com/office/drawing/2014/main" id="{8F7FD996-B39B-43CE-B0C0-20220A9A0845}"/>
              </a:ext>
            </a:extLst>
          </p:cNvPr>
          <p:cNvGraphicFramePr>
            <a:graphicFrameLocks noGrp="1"/>
          </p:cNvGraphicFramePr>
          <p:nvPr>
            <p:extLst>
              <p:ext uri="{D42A27DB-BD31-4B8C-83A1-F6EECF244321}">
                <p14:modId xmlns:p14="http://schemas.microsoft.com/office/powerpoint/2010/main" val="3847680103"/>
              </p:ext>
            </p:extLst>
          </p:nvPr>
        </p:nvGraphicFramePr>
        <p:xfrm>
          <a:off x="2900757" y="1638300"/>
          <a:ext cx="6390484" cy="3924300"/>
        </p:xfrm>
        <a:graphic>
          <a:graphicData uri="http://schemas.openxmlformats.org/drawingml/2006/table">
            <a:tbl>
              <a:tblPr>
                <a:tableStyleId>{5940675A-B579-460E-94D1-54222C63F5DA}</a:tableStyleId>
              </a:tblPr>
              <a:tblGrid>
                <a:gridCol w="3630654">
                  <a:extLst>
                    <a:ext uri="{9D8B030D-6E8A-4147-A177-3AD203B41FA5}">
                      <a16:colId xmlns:a16="http://schemas.microsoft.com/office/drawing/2014/main" val="20000"/>
                    </a:ext>
                  </a:extLst>
                </a:gridCol>
                <a:gridCol w="1379915">
                  <a:extLst>
                    <a:ext uri="{9D8B030D-6E8A-4147-A177-3AD203B41FA5}">
                      <a16:colId xmlns:a16="http://schemas.microsoft.com/office/drawing/2014/main" val="20001"/>
                    </a:ext>
                  </a:extLst>
                </a:gridCol>
                <a:gridCol w="1379915">
                  <a:extLst>
                    <a:ext uri="{9D8B030D-6E8A-4147-A177-3AD203B41FA5}">
                      <a16:colId xmlns:a16="http://schemas.microsoft.com/office/drawing/2014/main" val="20002"/>
                    </a:ext>
                  </a:extLst>
                </a:gridCol>
              </a:tblGrid>
              <a:tr h="392430">
                <a:tc gridSpan="3">
                  <a:txBody>
                    <a:bodyPr/>
                    <a:lstStyle/>
                    <a:p>
                      <a:pPr algn="ctr" fontAlgn="b"/>
                      <a:r>
                        <a:rPr lang="lt-LT" sz="1800" b="1" u="none" strike="noStrike" dirty="0">
                          <a:effectLst/>
                          <a:latin typeface="Trebuchet MS" panose="020B0603020202020204" pitchFamily="34" charset="0"/>
                        </a:rPr>
                        <a:t>Visi skaičiai apytiksliai ir orientaciniai</a:t>
                      </a:r>
                      <a:endParaRPr lang="lt-LT" sz="1800" b="1" i="0" u="none" strike="noStrike" dirty="0">
                        <a:solidFill>
                          <a:srgbClr val="000000"/>
                        </a:solidFill>
                        <a:effectLst/>
                        <a:latin typeface="Trebuchet MS" panose="020B0603020202020204" pitchFamily="34" charset="0"/>
                      </a:endParaRPr>
                    </a:p>
                  </a:txBody>
                  <a:tcPr marL="9524" marR="9524" marT="9529" marB="0" anchor="b">
                    <a:solidFill>
                      <a:srgbClr val="D2E21F"/>
                    </a:solidFill>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10000"/>
                  </a:ext>
                </a:extLst>
              </a:tr>
              <a:tr h="392430">
                <a:tc>
                  <a:txBody>
                    <a:bodyPr/>
                    <a:lstStyle/>
                    <a:p>
                      <a:pPr algn="l" fontAlgn="b"/>
                      <a:r>
                        <a:rPr lang="lt-LT" sz="1800" u="none" strike="noStrike" dirty="0">
                          <a:effectLst/>
                          <a:latin typeface="Trebuchet MS" panose="020B0603020202020204" pitchFamily="34" charset="0"/>
                        </a:rPr>
                        <a:t>Atlyginimas pagal sutartį</a:t>
                      </a:r>
                      <a:endParaRPr lang="lt-LT" sz="1800" b="0" i="0" u="none" strike="noStrike" dirty="0">
                        <a:solidFill>
                          <a:srgbClr val="000000"/>
                        </a:solidFill>
                        <a:effectLst/>
                        <a:latin typeface="Trebuchet MS" panose="020B0603020202020204" pitchFamily="34" charset="0"/>
                      </a:endParaRPr>
                    </a:p>
                  </a:txBody>
                  <a:tcPr marL="9524" marR="9524" marT="9529" marB="0" anchor="b"/>
                </a:tc>
                <a:tc>
                  <a:txBody>
                    <a:bodyPr/>
                    <a:lstStyle/>
                    <a:p>
                      <a:pPr algn="l" fontAlgn="b"/>
                      <a:r>
                        <a:rPr lang="lt-LT" sz="1800" b="1" u="none" strike="noStrike" dirty="0">
                          <a:effectLst/>
                          <a:latin typeface="Trebuchet MS" panose="020B0603020202020204" pitchFamily="34" charset="0"/>
                        </a:rPr>
                        <a:t>300 €</a:t>
                      </a:r>
                      <a:endParaRPr lang="lt-LT" sz="1800" b="1" i="0" u="none" strike="noStrike" dirty="0">
                        <a:solidFill>
                          <a:srgbClr val="000000"/>
                        </a:solidFill>
                        <a:effectLst/>
                        <a:latin typeface="Trebuchet MS" panose="020B0603020202020204" pitchFamily="34" charset="0"/>
                      </a:endParaRPr>
                    </a:p>
                  </a:txBody>
                  <a:tcPr marL="9524" marR="9524" marT="9529" marB="0" anchor="b">
                    <a:solidFill>
                      <a:schemeClr val="accent1">
                        <a:lumMod val="20000"/>
                        <a:lumOff val="80000"/>
                      </a:schemeClr>
                    </a:solidFill>
                  </a:tcPr>
                </a:tc>
                <a:tc>
                  <a:txBody>
                    <a:bodyPr/>
                    <a:lstStyle/>
                    <a:p>
                      <a:pPr algn="l" fontAlgn="b"/>
                      <a:r>
                        <a:rPr lang="lt-LT" sz="1800" b="1" u="none" strike="noStrike" dirty="0">
                          <a:effectLst/>
                          <a:latin typeface="Trebuchet MS" panose="020B0603020202020204" pitchFamily="34" charset="0"/>
                        </a:rPr>
                        <a:t>450 €</a:t>
                      </a:r>
                      <a:endParaRPr lang="lt-LT" sz="1800" b="1" i="0" u="none" strike="noStrike" dirty="0">
                        <a:solidFill>
                          <a:srgbClr val="000000"/>
                        </a:solidFill>
                        <a:effectLst/>
                        <a:latin typeface="Trebuchet MS" panose="020B0603020202020204" pitchFamily="34" charset="0"/>
                      </a:endParaRPr>
                    </a:p>
                  </a:txBody>
                  <a:tcPr marL="9524" marR="9524" marT="9529" marB="0" anchor="b">
                    <a:solidFill>
                      <a:schemeClr val="accent1">
                        <a:lumMod val="20000"/>
                        <a:lumOff val="80000"/>
                      </a:schemeClr>
                    </a:solidFill>
                  </a:tcPr>
                </a:tc>
                <a:extLst>
                  <a:ext uri="{0D108BD9-81ED-4DB2-BD59-A6C34878D82A}">
                    <a16:rowId xmlns:a16="http://schemas.microsoft.com/office/drawing/2014/main" val="10001"/>
                  </a:ext>
                </a:extLst>
              </a:tr>
              <a:tr h="392430">
                <a:tc>
                  <a:txBody>
                    <a:bodyPr/>
                    <a:lstStyle/>
                    <a:p>
                      <a:pPr algn="l" fontAlgn="b"/>
                      <a:r>
                        <a:rPr lang="lt-LT" sz="1800" u="none" strike="noStrike" dirty="0">
                          <a:effectLst/>
                          <a:latin typeface="Trebuchet MS" panose="020B0603020202020204" pitchFamily="34" charset="0"/>
                        </a:rPr>
                        <a:t>Pajamų mokestis</a:t>
                      </a:r>
                      <a:endParaRPr lang="lt-LT" sz="1800" b="0" i="0" u="none" strike="noStrike" dirty="0">
                        <a:solidFill>
                          <a:srgbClr val="000000"/>
                        </a:solidFill>
                        <a:effectLst/>
                        <a:latin typeface="Trebuchet MS" panose="020B0603020202020204" pitchFamily="34" charset="0"/>
                      </a:endParaRPr>
                    </a:p>
                  </a:txBody>
                  <a:tcPr marL="9524" marR="9524" marT="9529" marB="0" anchor="b"/>
                </a:tc>
                <a:tc>
                  <a:txBody>
                    <a:bodyPr/>
                    <a:lstStyle/>
                    <a:p>
                      <a:pPr algn="l" fontAlgn="b"/>
                      <a:r>
                        <a:rPr lang="lt-LT" sz="1800" b="1" u="none" strike="noStrike" dirty="0">
                          <a:effectLst/>
                          <a:latin typeface="Trebuchet MS" panose="020B0603020202020204" pitchFamily="34" charset="0"/>
                        </a:rPr>
                        <a:t>45</a:t>
                      </a:r>
                      <a:endParaRPr lang="lt-LT" sz="1800" b="1" i="0" u="none" strike="noStrike" dirty="0">
                        <a:solidFill>
                          <a:srgbClr val="000000"/>
                        </a:solidFill>
                        <a:effectLst/>
                        <a:latin typeface="Trebuchet MS" panose="020B0603020202020204" pitchFamily="34" charset="0"/>
                      </a:endParaRPr>
                    </a:p>
                  </a:txBody>
                  <a:tcPr marL="9524" marR="9524" marT="9529" marB="0" anchor="b">
                    <a:solidFill>
                      <a:schemeClr val="accent1">
                        <a:lumMod val="20000"/>
                        <a:lumOff val="80000"/>
                      </a:schemeClr>
                    </a:solidFill>
                  </a:tcPr>
                </a:tc>
                <a:tc>
                  <a:txBody>
                    <a:bodyPr/>
                    <a:lstStyle/>
                    <a:p>
                      <a:pPr algn="l" fontAlgn="b"/>
                      <a:r>
                        <a:rPr lang="lt-LT" sz="1800" b="1" u="none" strike="noStrike">
                          <a:effectLst/>
                          <a:latin typeface="Trebuchet MS" panose="020B0603020202020204" pitchFamily="34" charset="0"/>
                        </a:rPr>
                        <a:t>68</a:t>
                      </a:r>
                      <a:endParaRPr lang="lt-LT" sz="1800" b="1" i="0" u="none" strike="noStrike">
                        <a:solidFill>
                          <a:srgbClr val="000000"/>
                        </a:solidFill>
                        <a:effectLst/>
                        <a:latin typeface="Trebuchet MS" panose="020B0603020202020204" pitchFamily="34" charset="0"/>
                      </a:endParaRPr>
                    </a:p>
                  </a:txBody>
                  <a:tcPr marL="9524" marR="9524" marT="9529" marB="0" anchor="b">
                    <a:solidFill>
                      <a:schemeClr val="accent1">
                        <a:lumMod val="20000"/>
                        <a:lumOff val="80000"/>
                      </a:schemeClr>
                    </a:solidFill>
                  </a:tcPr>
                </a:tc>
                <a:extLst>
                  <a:ext uri="{0D108BD9-81ED-4DB2-BD59-A6C34878D82A}">
                    <a16:rowId xmlns:a16="http://schemas.microsoft.com/office/drawing/2014/main" val="10002"/>
                  </a:ext>
                </a:extLst>
              </a:tr>
              <a:tr h="392430">
                <a:tc>
                  <a:txBody>
                    <a:bodyPr/>
                    <a:lstStyle/>
                    <a:p>
                      <a:pPr algn="l" fontAlgn="b"/>
                      <a:r>
                        <a:rPr lang="lt-LT" sz="1800" u="none" strike="noStrike" dirty="0">
                          <a:effectLst/>
                          <a:latin typeface="Trebuchet MS" panose="020B0603020202020204" pitchFamily="34" charset="0"/>
                        </a:rPr>
                        <a:t>Sveikatos draudimas</a:t>
                      </a:r>
                      <a:endParaRPr lang="lt-LT" sz="1800" b="0" i="0" u="none" strike="noStrike" dirty="0">
                        <a:solidFill>
                          <a:srgbClr val="000000"/>
                        </a:solidFill>
                        <a:effectLst/>
                        <a:latin typeface="Trebuchet MS" panose="020B0603020202020204" pitchFamily="34" charset="0"/>
                      </a:endParaRPr>
                    </a:p>
                  </a:txBody>
                  <a:tcPr marL="9524" marR="9524" marT="9529" marB="0" anchor="b"/>
                </a:tc>
                <a:tc>
                  <a:txBody>
                    <a:bodyPr/>
                    <a:lstStyle/>
                    <a:p>
                      <a:pPr algn="l" fontAlgn="b"/>
                      <a:r>
                        <a:rPr lang="lt-LT" sz="1800" b="1" u="none" strike="noStrike" dirty="0">
                          <a:effectLst/>
                          <a:latin typeface="Trebuchet MS" panose="020B0603020202020204" pitchFamily="34" charset="0"/>
                        </a:rPr>
                        <a:t>18</a:t>
                      </a:r>
                      <a:endParaRPr lang="lt-LT" sz="1800" b="1" i="0" u="none" strike="noStrike" dirty="0">
                        <a:solidFill>
                          <a:srgbClr val="000000"/>
                        </a:solidFill>
                        <a:effectLst/>
                        <a:latin typeface="Trebuchet MS" panose="020B0603020202020204" pitchFamily="34" charset="0"/>
                      </a:endParaRPr>
                    </a:p>
                  </a:txBody>
                  <a:tcPr marL="9524" marR="9524" marT="9529" marB="0" anchor="b">
                    <a:solidFill>
                      <a:schemeClr val="accent1">
                        <a:lumMod val="20000"/>
                        <a:lumOff val="80000"/>
                      </a:schemeClr>
                    </a:solidFill>
                  </a:tcPr>
                </a:tc>
                <a:tc>
                  <a:txBody>
                    <a:bodyPr/>
                    <a:lstStyle/>
                    <a:p>
                      <a:pPr algn="l" fontAlgn="b"/>
                      <a:r>
                        <a:rPr lang="lt-LT" sz="1800" b="1" u="none" strike="noStrike" dirty="0">
                          <a:effectLst/>
                          <a:latin typeface="Trebuchet MS" panose="020B0603020202020204" pitchFamily="34" charset="0"/>
                        </a:rPr>
                        <a:t>27</a:t>
                      </a:r>
                      <a:endParaRPr lang="lt-LT" sz="1800" b="1" i="0" u="none" strike="noStrike" dirty="0">
                        <a:solidFill>
                          <a:srgbClr val="000000"/>
                        </a:solidFill>
                        <a:effectLst/>
                        <a:latin typeface="Trebuchet MS" panose="020B0603020202020204" pitchFamily="34" charset="0"/>
                      </a:endParaRPr>
                    </a:p>
                  </a:txBody>
                  <a:tcPr marL="9524" marR="9524" marT="9529" marB="0" anchor="b">
                    <a:solidFill>
                      <a:schemeClr val="accent1">
                        <a:lumMod val="20000"/>
                        <a:lumOff val="80000"/>
                      </a:schemeClr>
                    </a:solidFill>
                  </a:tcPr>
                </a:tc>
                <a:extLst>
                  <a:ext uri="{0D108BD9-81ED-4DB2-BD59-A6C34878D82A}">
                    <a16:rowId xmlns:a16="http://schemas.microsoft.com/office/drawing/2014/main" val="10003"/>
                  </a:ext>
                </a:extLst>
              </a:tr>
              <a:tr h="392430">
                <a:tc>
                  <a:txBody>
                    <a:bodyPr/>
                    <a:lstStyle/>
                    <a:p>
                      <a:pPr algn="l" fontAlgn="b"/>
                      <a:r>
                        <a:rPr lang="lt-LT" sz="1800" u="none" strike="noStrike" dirty="0">
                          <a:effectLst/>
                          <a:latin typeface="Trebuchet MS" panose="020B0603020202020204" pitchFamily="34" charset="0"/>
                        </a:rPr>
                        <a:t>Pensijų ir socialinis draudimas</a:t>
                      </a:r>
                      <a:endParaRPr lang="lt-LT" sz="1800" b="0" i="0" u="none" strike="noStrike" dirty="0">
                        <a:solidFill>
                          <a:srgbClr val="000000"/>
                        </a:solidFill>
                        <a:effectLst/>
                        <a:latin typeface="Trebuchet MS" panose="020B0603020202020204" pitchFamily="34" charset="0"/>
                      </a:endParaRPr>
                    </a:p>
                  </a:txBody>
                  <a:tcPr marL="9524" marR="9524" marT="9529" marB="0" anchor="b"/>
                </a:tc>
                <a:tc>
                  <a:txBody>
                    <a:bodyPr/>
                    <a:lstStyle/>
                    <a:p>
                      <a:pPr algn="l" fontAlgn="b"/>
                      <a:r>
                        <a:rPr lang="lt-LT" sz="1800" b="1" u="none" strike="noStrike" dirty="0">
                          <a:effectLst/>
                          <a:latin typeface="Trebuchet MS" panose="020B0603020202020204" pitchFamily="34" charset="0"/>
                        </a:rPr>
                        <a:t>9</a:t>
                      </a:r>
                      <a:endParaRPr lang="lt-LT" sz="1800" b="1" i="0" u="none" strike="noStrike" dirty="0">
                        <a:solidFill>
                          <a:srgbClr val="000000"/>
                        </a:solidFill>
                        <a:effectLst/>
                        <a:latin typeface="Trebuchet MS" panose="020B0603020202020204" pitchFamily="34" charset="0"/>
                      </a:endParaRPr>
                    </a:p>
                  </a:txBody>
                  <a:tcPr marL="9524" marR="9524" marT="9529" marB="0" anchor="b">
                    <a:solidFill>
                      <a:schemeClr val="accent1">
                        <a:lumMod val="20000"/>
                        <a:lumOff val="80000"/>
                      </a:schemeClr>
                    </a:solidFill>
                  </a:tcPr>
                </a:tc>
                <a:tc>
                  <a:txBody>
                    <a:bodyPr/>
                    <a:lstStyle/>
                    <a:p>
                      <a:pPr algn="l" fontAlgn="b"/>
                      <a:r>
                        <a:rPr lang="lt-LT" sz="1800" b="1" u="none" strike="noStrike" dirty="0">
                          <a:effectLst/>
                          <a:latin typeface="Trebuchet MS" panose="020B0603020202020204" pitchFamily="34" charset="0"/>
                        </a:rPr>
                        <a:t>14</a:t>
                      </a:r>
                      <a:endParaRPr lang="lt-LT" sz="1800" b="1" i="0" u="none" strike="noStrike" dirty="0">
                        <a:solidFill>
                          <a:srgbClr val="000000"/>
                        </a:solidFill>
                        <a:effectLst/>
                        <a:latin typeface="Trebuchet MS" panose="020B0603020202020204" pitchFamily="34" charset="0"/>
                      </a:endParaRPr>
                    </a:p>
                  </a:txBody>
                  <a:tcPr marL="9524" marR="9524" marT="9529" marB="0" anchor="b">
                    <a:solidFill>
                      <a:schemeClr val="accent1">
                        <a:lumMod val="20000"/>
                        <a:lumOff val="80000"/>
                      </a:schemeClr>
                    </a:solidFill>
                  </a:tcPr>
                </a:tc>
                <a:extLst>
                  <a:ext uri="{0D108BD9-81ED-4DB2-BD59-A6C34878D82A}">
                    <a16:rowId xmlns:a16="http://schemas.microsoft.com/office/drawing/2014/main" val="10004"/>
                  </a:ext>
                </a:extLst>
              </a:tr>
              <a:tr h="392430">
                <a:tc>
                  <a:txBody>
                    <a:bodyPr/>
                    <a:lstStyle/>
                    <a:p>
                      <a:pPr algn="l" fontAlgn="b"/>
                      <a:r>
                        <a:rPr lang="lt-LT" sz="1800" u="none" strike="noStrike" dirty="0">
                          <a:effectLst/>
                          <a:latin typeface="Trebuchet MS" panose="020B0603020202020204" pitchFamily="34" charset="0"/>
                        </a:rPr>
                        <a:t>Saulius uždirbtų</a:t>
                      </a:r>
                      <a:endParaRPr lang="lt-LT" sz="1800" b="1" i="0" u="none" strike="noStrike" dirty="0">
                        <a:solidFill>
                          <a:srgbClr val="FF0000"/>
                        </a:solidFill>
                        <a:effectLst/>
                        <a:latin typeface="Trebuchet MS" panose="020B0603020202020204" pitchFamily="34" charset="0"/>
                      </a:endParaRPr>
                    </a:p>
                  </a:txBody>
                  <a:tcPr marL="9524" marR="9524" marT="9529" marB="0" anchor="b"/>
                </a:tc>
                <a:tc>
                  <a:txBody>
                    <a:bodyPr/>
                    <a:lstStyle/>
                    <a:p>
                      <a:pPr algn="l" fontAlgn="b"/>
                      <a:r>
                        <a:rPr lang="lt-LT" sz="1800" b="1" u="none" strike="noStrike">
                          <a:effectLst/>
                          <a:latin typeface="Trebuchet MS" panose="020B0603020202020204" pitchFamily="34" charset="0"/>
                        </a:rPr>
                        <a:t>228</a:t>
                      </a:r>
                      <a:endParaRPr lang="lt-LT" sz="1800" b="1" i="0" u="none" strike="noStrike">
                        <a:solidFill>
                          <a:srgbClr val="FF0000"/>
                        </a:solidFill>
                        <a:effectLst/>
                        <a:latin typeface="Trebuchet MS" panose="020B0603020202020204" pitchFamily="34" charset="0"/>
                      </a:endParaRPr>
                    </a:p>
                  </a:txBody>
                  <a:tcPr marL="9524" marR="9524" marT="9529" marB="0" anchor="b">
                    <a:solidFill>
                      <a:schemeClr val="accent1">
                        <a:lumMod val="20000"/>
                        <a:lumOff val="80000"/>
                      </a:schemeClr>
                    </a:solidFill>
                  </a:tcPr>
                </a:tc>
                <a:tc>
                  <a:txBody>
                    <a:bodyPr/>
                    <a:lstStyle/>
                    <a:p>
                      <a:pPr algn="l" fontAlgn="b"/>
                      <a:r>
                        <a:rPr lang="lt-LT" sz="1800" b="1" u="none" strike="noStrike" dirty="0">
                          <a:effectLst/>
                          <a:latin typeface="Trebuchet MS" panose="020B0603020202020204" pitchFamily="34" charset="0"/>
                        </a:rPr>
                        <a:t>342</a:t>
                      </a:r>
                      <a:endParaRPr lang="lt-LT" sz="1800" b="1" i="0" u="none" strike="noStrike" dirty="0">
                        <a:solidFill>
                          <a:srgbClr val="FF0000"/>
                        </a:solidFill>
                        <a:effectLst/>
                        <a:latin typeface="Trebuchet MS" panose="020B0603020202020204" pitchFamily="34" charset="0"/>
                      </a:endParaRPr>
                    </a:p>
                  </a:txBody>
                  <a:tcPr marL="9524" marR="9524" marT="9529" marB="0" anchor="b">
                    <a:solidFill>
                      <a:schemeClr val="accent1">
                        <a:lumMod val="20000"/>
                        <a:lumOff val="80000"/>
                      </a:schemeClr>
                    </a:solidFill>
                  </a:tcPr>
                </a:tc>
                <a:extLst>
                  <a:ext uri="{0D108BD9-81ED-4DB2-BD59-A6C34878D82A}">
                    <a16:rowId xmlns:a16="http://schemas.microsoft.com/office/drawing/2014/main" val="10005"/>
                  </a:ext>
                </a:extLst>
              </a:tr>
              <a:tr h="392430">
                <a:tc gridSpan="3">
                  <a:txBody>
                    <a:bodyPr/>
                    <a:lstStyle/>
                    <a:p>
                      <a:pPr algn="ctr" fontAlgn="b"/>
                      <a:r>
                        <a:rPr lang="lt-LT" sz="1800" b="1" u="none" strike="noStrike" dirty="0">
                          <a:effectLst/>
                          <a:latin typeface="Trebuchet MS" panose="020B0603020202020204" pitchFamily="34" charset="0"/>
                        </a:rPr>
                        <a:t>Darbdavys valstybei sumokėtų</a:t>
                      </a:r>
                      <a:endParaRPr lang="lt-LT" sz="1800" b="1" i="0" u="none" strike="noStrike" dirty="0">
                        <a:solidFill>
                          <a:srgbClr val="000000"/>
                        </a:solidFill>
                        <a:effectLst/>
                        <a:latin typeface="Trebuchet MS" panose="020B0603020202020204" pitchFamily="34" charset="0"/>
                      </a:endParaRPr>
                    </a:p>
                  </a:txBody>
                  <a:tcPr marL="9524" marR="9524" marT="9529" marB="0" anchor="b">
                    <a:solidFill>
                      <a:srgbClr val="D2E21F"/>
                    </a:solidFill>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10006"/>
                  </a:ext>
                </a:extLst>
              </a:tr>
              <a:tr h="392430">
                <a:tc>
                  <a:txBody>
                    <a:bodyPr/>
                    <a:lstStyle/>
                    <a:p>
                      <a:pPr algn="l" fontAlgn="b"/>
                      <a:r>
                        <a:rPr lang="lt-LT" sz="1800" u="none" strike="noStrike">
                          <a:effectLst/>
                          <a:latin typeface="Trebuchet MS" panose="020B0603020202020204" pitchFamily="34" charset="0"/>
                        </a:rPr>
                        <a:t>Sodra</a:t>
                      </a:r>
                      <a:endParaRPr lang="lt-LT" sz="1800" b="0" i="0" u="none" strike="noStrike">
                        <a:solidFill>
                          <a:srgbClr val="000000"/>
                        </a:solidFill>
                        <a:effectLst/>
                        <a:latin typeface="Trebuchet MS" panose="020B0603020202020204" pitchFamily="34" charset="0"/>
                      </a:endParaRPr>
                    </a:p>
                  </a:txBody>
                  <a:tcPr marL="9524" marR="9524" marT="9529" marB="0" anchor="b"/>
                </a:tc>
                <a:tc>
                  <a:txBody>
                    <a:bodyPr/>
                    <a:lstStyle/>
                    <a:p>
                      <a:pPr algn="l" fontAlgn="b"/>
                      <a:r>
                        <a:rPr lang="lt-LT" sz="1800" b="1" u="none" strike="noStrike" dirty="0">
                          <a:effectLst/>
                          <a:latin typeface="Trebuchet MS" panose="020B0603020202020204" pitchFamily="34" charset="0"/>
                        </a:rPr>
                        <a:t>93</a:t>
                      </a:r>
                      <a:endParaRPr lang="lt-LT" sz="1800" b="1" i="0" u="none" strike="noStrike" dirty="0">
                        <a:solidFill>
                          <a:srgbClr val="000000"/>
                        </a:solidFill>
                        <a:effectLst/>
                        <a:latin typeface="Trebuchet MS" panose="020B0603020202020204" pitchFamily="34" charset="0"/>
                      </a:endParaRPr>
                    </a:p>
                  </a:txBody>
                  <a:tcPr marL="9524" marR="9524" marT="9529" marB="0" anchor="b">
                    <a:solidFill>
                      <a:schemeClr val="accent1">
                        <a:lumMod val="20000"/>
                        <a:lumOff val="80000"/>
                      </a:schemeClr>
                    </a:solidFill>
                  </a:tcPr>
                </a:tc>
                <a:tc>
                  <a:txBody>
                    <a:bodyPr/>
                    <a:lstStyle/>
                    <a:p>
                      <a:pPr algn="l" fontAlgn="b"/>
                      <a:r>
                        <a:rPr lang="lt-LT" sz="1800" b="1" u="none" strike="noStrike" dirty="0">
                          <a:effectLst/>
                          <a:latin typeface="Trebuchet MS" panose="020B0603020202020204" pitchFamily="34" charset="0"/>
                        </a:rPr>
                        <a:t>140</a:t>
                      </a:r>
                      <a:endParaRPr lang="lt-LT" sz="1800" b="1" i="0" u="none" strike="noStrike" dirty="0">
                        <a:solidFill>
                          <a:srgbClr val="000000"/>
                        </a:solidFill>
                        <a:effectLst/>
                        <a:latin typeface="Trebuchet MS" panose="020B0603020202020204" pitchFamily="34" charset="0"/>
                      </a:endParaRPr>
                    </a:p>
                  </a:txBody>
                  <a:tcPr marL="9524" marR="9524" marT="9529" marB="0" anchor="b">
                    <a:solidFill>
                      <a:schemeClr val="accent1">
                        <a:lumMod val="20000"/>
                        <a:lumOff val="80000"/>
                      </a:schemeClr>
                    </a:solidFill>
                  </a:tcPr>
                </a:tc>
                <a:extLst>
                  <a:ext uri="{0D108BD9-81ED-4DB2-BD59-A6C34878D82A}">
                    <a16:rowId xmlns:a16="http://schemas.microsoft.com/office/drawing/2014/main" val="10007"/>
                  </a:ext>
                </a:extLst>
              </a:tr>
              <a:tr h="392430">
                <a:tc>
                  <a:txBody>
                    <a:bodyPr/>
                    <a:lstStyle/>
                    <a:p>
                      <a:pPr algn="l" fontAlgn="b"/>
                      <a:r>
                        <a:rPr lang="lt-LT" sz="1800" u="none" strike="noStrike">
                          <a:effectLst/>
                          <a:latin typeface="Trebuchet MS" panose="020B0603020202020204" pitchFamily="34" charset="0"/>
                        </a:rPr>
                        <a:t>Įmokos į garantinį fondą</a:t>
                      </a:r>
                      <a:endParaRPr lang="lt-LT" sz="1800" b="0" i="0" u="none" strike="noStrike">
                        <a:solidFill>
                          <a:srgbClr val="000000"/>
                        </a:solidFill>
                        <a:effectLst/>
                        <a:latin typeface="Trebuchet MS" panose="020B0603020202020204" pitchFamily="34" charset="0"/>
                      </a:endParaRPr>
                    </a:p>
                  </a:txBody>
                  <a:tcPr marL="9524" marR="9524" marT="9529" marB="0" anchor="b"/>
                </a:tc>
                <a:tc>
                  <a:txBody>
                    <a:bodyPr/>
                    <a:lstStyle/>
                    <a:p>
                      <a:pPr algn="l" fontAlgn="b"/>
                      <a:r>
                        <a:rPr lang="lt-LT" sz="1800" b="1" u="none" strike="noStrike" dirty="0">
                          <a:effectLst/>
                          <a:latin typeface="Trebuchet MS" panose="020B0603020202020204" pitchFamily="34" charset="0"/>
                        </a:rPr>
                        <a:t>0,6</a:t>
                      </a:r>
                      <a:endParaRPr lang="lt-LT" sz="1800" b="1" i="0" u="none" strike="noStrike" dirty="0">
                        <a:solidFill>
                          <a:srgbClr val="000000"/>
                        </a:solidFill>
                        <a:effectLst/>
                        <a:latin typeface="Trebuchet MS" panose="020B0603020202020204" pitchFamily="34" charset="0"/>
                      </a:endParaRPr>
                    </a:p>
                  </a:txBody>
                  <a:tcPr marL="9524" marR="9524" marT="9529" marB="0" anchor="b">
                    <a:solidFill>
                      <a:schemeClr val="accent1">
                        <a:lumMod val="20000"/>
                        <a:lumOff val="80000"/>
                      </a:schemeClr>
                    </a:solidFill>
                  </a:tcPr>
                </a:tc>
                <a:tc>
                  <a:txBody>
                    <a:bodyPr/>
                    <a:lstStyle/>
                    <a:p>
                      <a:pPr algn="l" fontAlgn="b"/>
                      <a:r>
                        <a:rPr lang="lt-LT" sz="1800" b="1" u="none" strike="noStrike" dirty="0">
                          <a:effectLst/>
                          <a:latin typeface="Trebuchet MS" panose="020B0603020202020204" pitchFamily="34" charset="0"/>
                        </a:rPr>
                        <a:t>0,9</a:t>
                      </a:r>
                      <a:endParaRPr lang="lt-LT" sz="1800" b="1" i="0" u="none" strike="noStrike" dirty="0">
                        <a:solidFill>
                          <a:srgbClr val="000000"/>
                        </a:solidFill>
                        <a:effectLst/>
                        <a:latin typeface="Trebuchet MS" panose="020B0603020202020204" pitchFamily="34" charset="0"/>
                      </a:endParaRPr>
                    </a:p>
                  </a:txBody>
                  <a:tcPr marL="9524" marR="9524" marT="9529" marB="0" anchor="b">
                    <a:solidFill>
                      <a:schemeClr val="accent1">
                        <a:lumMod val="20000"/>
                        <a:lumOff val="80000"/>
                      </a:schemeClr>
                    </a:solidFill>
                  </a:tcPr>
                </a:tc>
                <a:extLst>
                  <a:ext uri="{0D108BD9-81ED-4DB2-BD59-A6C34878D82A}">
                    <a16:rowId xmlns:a16="http://schemas.microsoft.com/office/drawing/2014/main" val="10008"/>
                  </a:ext>
                </a:extLst>
              </a:tr>
              <a:tr h="392430">
                <a:tc>
                  <a:txBody>
                    <a:bodyPr/>
                    <a:lstStyle/>
                    <a:p>
                      <a:pPr algn="l" fontAlgn="b"/>
                      <a:r>
                        <a:rPr lang="lt-LT" sz="1800" u="none" strike="noStrike">
                          <a:effectLst/>
                          <a:latin typeface="Trebuchet MS" panose="020B0603020202020204" pitchFamily="34" charset="0"/>
                        </a:rPr>
                        <a:t>Visa darbo vietos kaina</a:t>
                      </a:r>
                      <a:endParaRPr lang="lt-LT" sz="1800" b="0" i="0" u="none" strike="noStrike">
                        <a:solidFill>
                          <a:srgbClr val="000000"/>
                        </a:solidFill>
                        <a:effectLst/>
                        <a:latin typeface="Trebuchet MS" panose="020B0603020202020204" pitchFamily="34" charset="0"/>
                      </a:endParaRPr>
                    </a:p>
                  </a:txBody>
                  <a:tcPr marL="9524" marR="9524" marT="9529" marB="0" anchor="b"/>
                </a:tc>
                <a:tc>
                  <a:txBody>
                    <a:bodyPr/>
                    <a:lstStyle/>
                    <a:p>
                      <a:pPr algn="l" fontAlgn="b"/>
                      <a:r>
                        <a:rPr lang="lt-LT" sz="1800" b="1" u="none" strike="noStrike" dirty="0">
                          <a:effectLst/>
                          <a:latin typeface="Trebuchet MS" panose="020B0603020202020204" pitchFamily="34" charset="0"/>
                        </a:rPr>
                        <a:t>~ 394 €</a:t>
                      </a:r>
                      <a:endParaRPr lang="lt-LT" sz="1800" b="1" i="0" u="none" strike="noStrike" dirty="0">
                        <a:solidFill>
                          <a:srgbClr val="000000"/>
                        </a:solidFill>
                        <a:effectLst/>
                        <a:latin typeface="Trebuchet MS" panose="020B0603020202020204" pitchFamily="34" charset="0"/>
                      </a:endParaRPr>
                    </a:p>
                  </a:txBody>
                  <a:tcPr marL="9524" marR="9524" marT="9529" marB="0" anchor="b">
                    <a:solidFill>
                      <a:schemeClr val="accent1">
                        <a:lumMod val="20000"/>
                        <a:lumOff val="80000"/>
                      </a:schemeClr>
                    </a:solidFill>
                  </a:tcPr>
                </a:tc>
                <a:tc>
                  <a:txBody>
                    <a:bodyPr/>
                    <a:lstStyle/>
                    <a:p>
                      <a:pPr algn="l" fontAlgn="b"/>
                      <a:r>
                        <a:rPr lang="lt-LT" sz="1800" b="1" u="none" strike="noStrike" dirty="0">
                          <a:effectLst/>
                          <a:latin typeface="Trebuchet MS" panose="020B0603020202020204" pitchFamily="34" charset="0"/>
                        </a:rPr>
                        <a:t>~ 590 €</a:t>
                      </a:r>
                      <a:endParaRPr lang="lt-LT" sz="1800" b="1" i="0" u="none" strike="noStrike" dirty="0">
                        <a:solidFill>
                          <a:srgbClr val="000000"/>
                        </a:solidFill>
                        <a:effectLst/>
                        <a:latin typeface="Trebuchet MS" panose="020B0603020202020204" pitchFamily="34" charset="0"/>
                      </a:endParaRPr>
                    </a:p>
                  </a:txBody>
                  <a:tcPr marL="9524" marR="9524" marT="9529" marB="0" anchor="b">
                    <a:solidFill>
                      <a:schemeClr val="accent1">
                        <a:lumMod val="20000"/>
                        <a:lumOff val="80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654809210"/>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TotalTime>
  <Words>1234</Words>
  <Application>Microsoft Office PowerPoint</Application>
  <PresentationFormat>Widescreen</PresentationFormat>
  <Paragraphs>154</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Calibri Light</vt:lpstr>
      <vt:lpstr>Trebuchet MS</vt:lpstr>
      <vt:lpstr>Calibri</vt:lpstr>
      <vt:lpstr>Arial</vt:lpstr>
      <vt:lpstr>Wingdings</vt:lpstr>
      <vt:lpstr>„Office“ 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Saulė Gimžūnaitė</dc:creator>
  <cp:lastModifiedBy>Saule Gimzunaite</cp:lastModifiedBy>
  <cp:revision>38</cp:revision>
  <dcterms:created xsi:type="dcterms:W3CDTF">2019-12-09T13:32:15Z</dcterms:created>
  <dcterms:modified xsi:type="dcterms:W3CDTF">2020-09-11T06:57:34Z</dcterms:modified>
</cp:coreProperties>
</file>